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0" r:id="rId2"/>
    <p:sldId id="281" r:id="rId3"/>
    <p:sldId id="256" r:id="rId4"/>
    <p:sldId id="273" r:id="rId5"/>
    <p:sldId id="259" r:id="rId6"/>
    <p:sldId id="283" r:id="rId7"/>
    <p:sldId id="260" r:id="rId8"/>
    <p:sldId id="284" r:id="rId9"/>
    <p:sldId id="257" r:id="rId10"/>
    <p:sldId id="261" r:id="rId11"/>
    <p:sldId id="262" r:id="rId12"/>
    <p:sldId id="263" r:id="rId13"/>
    <p:sldId id="274" r:id="rId14"/>
    <p:sldId id="264" r:id="rId15"/>
    <p:sldId id="275" r:id="rId16"/>
    <p:sldId id="279" r:id="rId17"/>
    <p:sldId id="282" r:id="rId18"/>
    <p:sldId id="266" r:id="rId19"/>
    <p:sldId id="277" r:id="rId20"/>
    <p:sldId id="278" r:id="rId21"/>
    <p:sldId id="280" r:id="rId22"/>
    <p:sldId id="267" r:id="rId23"/>
    <p:sldId id="268" r:id="rId24"/>
    <p:sldId id="276" r:id="rId25"/>
    <p:sldId id="272"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A8FBB-D053-D8C9-C481-26A36ADEC5B4}" v="83" dt="2024-07-14T08:11:03.878"/>
    <p1510:client id="{F7140D21-8D06-A6E4-F012-3835E1A36A1D}" v="92" dt="2024-07-14T08:45:48.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8" d="100"/>
          <a:sy n="78"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IR SAVADI" userId="S::2bu21cs066@sgbit.edu.in::26ffebd0-b42e-4e1a-b8ae-ac3807c2fa76" providerId="AD" clId="Web-{F7140D21-8D06-A6E4-F012-3835E1A36A1D}"/>
    <pc:docChg chg="addSld modSld modMainMaster">
      <pc:chgData name="MIHIR SAVADI" userId="S::2bu21cs066@sgbit.edu.in::26ffebd0-b42e-4e1a-b8ae-ac3807c2fa76" providerId="AD" clId="Web-{F7140D21-8D06-A6E4-F012-3835E1A36A1D}" dt="2024-07-14T08:45:48.652" v="91"/>
      <pc:docMkLst>
        <pc:docMk/>
      </pc:docMkLst>
      <pc:sldChg chg="modTransition">
        <pc:chgData name="MIHIR SAVADI" userId="S::2bu21cs066@sgbit.edu.in::26ffebd0-b42e-4e1a-b8ae-ac3807c2fa76" providerId="AD" clId="Web-{F7140D21-8D06-A6E4-F012-3835E1A36A1D}" dt="2024-07-14T08:28:18.288" v="27"/>
        <pc:sldMkLst>
          <pc:docMk/>
          <pc:sldMk cId="0" sldId="256"/>
        </pc:sldMkLst>
      </pc:sldChg>
      <pc:sldChg chg="modTransition modAnim">
        <pc:chgData name="MIHIR SAVADI" userId="S::2bu21cs066@sgbit.edu.in::26ffebd0-b42e-4e1a-b8ae-ac3807c2fa76" providerId="AD" clId="Web-{F7140D21-8D06-A6E4-F012-3835E1A36A1D}" dt="2024-07-14T08:39:25.631" v="65"/>
        <pc:sldMkLst>
          <pc:docMk/>
          <pc:sldMk cId="0" sldId="257"/>
        </pc:sldMkLst>
      </pc:sldChg>
      <pc:sldChg chg="modTransition">
        <pc:chgData name="MIHIR SAVADI" userId="S::2bu21cs066@sgbit.edu.in::26ffebd0-b42e-4e1a-b8ae-ac3807c2fa76" providerId="AD" clId="Web-{F7140D21-8D06-A6E4-F012-3835E1A36A1D}" dt="2024-07-14T08:28:18.288" v="27"/>
        <pc:sldMkLst>
          <pc:docMk/>
          <pc:sldMk cId="0" sldId="258"/>
        </pc:sldMkLst>
      </pc:sldChg>
      <pc:sldChg chg="modTransition">
        <pc:chgData name="MIHIR SAVADI" userId="S::2bu21cs066@sgbit.edu.in::26ffebd0-b42e-4e1a-b8ae-ac3807c2fa76" providerId="AD" clId="Web-{F7140D21-8D06-A6E4-F012-3835E1A36A1D}" dt="2024-07-14T08:28:18.288" v="27"/>
        <pc:sldMkLst>
          <pc:docMk/>
          <pc:sldMk cId="0" sldId="259"/>
        </pc:sldMkLst>
      </pc:sldChg>
      <pc:sldChg chg="modTransition modAnim">
        <pc:chgData name="MIHIR SAVADI" userId="S::2bu21cs066@sgbit.edu.in::26ffebd0-b42e-4e1a-b8ae-ac3807c2fa76" providerId="AD" clId="Web-{F7140D21-8D06-A6E4-F012-3835E1A36A1D}" dt="2024-07-14T08:40:09.147" v="66"/>
        <pc:sldMkLst>
          <pc:docMk/>
          <pc:sldMk cId="0" sldId="260"/>
        </pc:sldMkLst>
      </pc:sldChg>
      <pc:sldChg chg="modTransition modAnim">
        <pc:chgData name="MIHIR SAVADI" userId="S::2bu21cs066@sgbit.edu.in::26ffebd0-b42e-4e1a-b8ae-ac3807c2fa76" providerId="AD" clId="Web-{F7140D21-8D06-A6E4-F012-3835E1A36A1D}" dt="2024-07-14T08:40:29.085" v="67"/>
        <pc:sldMkLst>
          <pc:docMk/>
          <pc:sldMk cId="0" sldId="261"/>
        </pc:sldMkLst>
      </pc:sldChg>
      <pc:sldChg chg="modTransition modAnim">
        <pc:chgData name="MIHIR SAVADI" userId="S::2bu21cs066@sgbit.edu.in::26ffebd0-b42e-4e1a-b8ae-ac3807c2fa76" providerId="AD" clId="Web-{F7140D21-8D06-A6E4-F012-3835E1A36A1D}" dt="2024-07-14T08:40:41.351" v="68"/>
        <pc:sldMkLst>
          <pc:docMk/>
          <pc:sldMk cId="0" sldId="262"/>
        </pc:sldMkLst>
      </pc:sldChg>
      <pc:sldChg chg="modTransition addAnim delAnim modAnim">
        <pc:chgData name="MIHIR SAVADI" userId="S::2bu21cs066@sgbit.edu.in::26ffebd0-b42e-4e1a-b8ae-ac3807c2fa76" providerId="AD" clId="Web-{F7140D21-8D06-A6E4-F012-3835E1A36A1D}" dt="2024-07-14T08:40:56.851" v="69"/>
        <pc:sldMkLst>
          <pc:docMk/>
          <pc:sldMk cId="0" sldId="263"/>
        </pc:sldMkLst>
      </pc:sldChg>
      <pc:sldChg chg="delSp modSp modTransition delAnim">
        <pc:chgData name="MIHIR SAVADI" userId="S::2bu21cs066@sgbit.edu.in::26ffebd0-b42e-4e1a-b8ae-ac3807c2fa76" providerId="AD" clId="Web-{F7140D21-8D06-A6E4-F012-3835E1A36A1D}" dt="2024-07-14T08:31:35.415" v="56" actId="1076"/>
        <pc:sldMkLst>
          <pc:docMk/>
          <pc:sldMk cId="0" sldId="264"/>
        </pc:sldMkLst>
        <pc:spChg chg="mod">
          <ac:chgData name="MIHIR SAVADI" userId="S::2bu21cs066@sgbit.edu.in::26ffebd0-b42e-4e1a-b8ae-ac3807c2fa76" providerId="AD" clId="Web-{F7140D21-8D06-A6E4-F012-3835E1A36A1D}" dt="2024-07-14T08:31:26.931" v="53" actId="1076"/>
          <ac:spMkLst>
            <pc:docMk/>
            <pc:sldMk cId="0" sldId="264"/>
            <ac:spMk id="6" creationId="{00000000-0000-0000-0000-000000000000}"/>
          </ac:spMkLst>
        </pc:spChg>
        <pc:spChg chg="del">
          <ac:chgData name="MIHIR SAVADI" userId="S::2bu21cs066@sgbit.edu.in::26ffebd0-b42e-4e1a-b8ae-ac3807c2fa76" providerId="AD" clId="Web-{F7140D21-8D06-A6E4-F012-3835E1A36A1D}" dt="2024-07-14T08:30:55.430" v="44"/>
          <ac:spMkLst>
            <pc:docMk/>
            <pc:sldMk cId="0" sldId="264"/>
            <ac:spMk id="8" creationId="{00000000-0000-0000-0000-000000000000}"/>
          </ac:spMkLst>
        </pc:spChg>
        <pc:spChg chg="del">
          <ac:chgData name="MIHIR SAVADI" userId="S::2bu21cs066@sgbit.edu.in::26ffebd0-b42e-4e1a-b8ae-ac3807c2fa76" providerId="AD" clId="Web-{F7140D21-8D06-A6E4-F012-3835E1A36A1D}" dt="2024-07-14T08:30:55.430" v="43"/>
          <ac:spMkLst>
            <pc:docMk/>
            <pc:sldMk cId="0" sldId="264"/>
            <ac:spMk id="9" creationId="{00000000-0000-0000-0000-000000000000}"/>
          </ac:spMkLst>
        </pc:spChg>
        <pc:spChg chg="del">
          <ac:chgData name="MIHIR SAVADI" userId="S::2bu21cs066@sgbit.edu.in::26ffebd0-b42e-4e1a-b8ae-ac3807c2fa76" providerId="AD" clId="Web-{F7140D21-8D06-A6E4-F012-3835E1A36A1D}" dt="2024-07-14T08:30:55.430" v="41"/>
          <ac:spMkLst>
            <pc:docMk/>
            <pc:sldMk cId="0" sldId="264"/>
            <ac:spMk id="11" creationId="{00000000-0000-0000-0000-000000000000}"/>
          </ac:spMkLst>
        </pc:spChg>
        <pc:spChg chg="del">
          <ac:chgData name="MIHIR SAVADI" userId="S::2bu21cs066@sgbit.edu.in::26ffebd0-b42e-4e1a-b8ae-ac3807c2fa76" providerId="AD" clId="Web-{F7140D21-8D06-A6E4-F012-3835E1A36A1D}" dt="2024-07-14T08:30:55.430" v="40"/>
          <ac:spMkLst>
            <pc:docMk/>
            <pc:sldMk cId="0" sldId="264"/>
            <ac:spMk id="12" creationId="{00000000-0000-0000-0000-000000000000}"/>
          </ac:spMkLst>
        </pc:spChg>
        <pc:spChg chg="del">
          <ac:chgData name="MIHIR SAVADI" userId="S::2bu21cs066@sgbit.edu.in::26ffebd0-b42e-4e1a-b8ae-ac3807c2fa76" providerId="AD" clId="Web-{F7140D21-8D06-A6E4-F012-3835E1A36A1D}" dt="2024-07-14T08:30:55.430" v="38"/>
          <ac:spMkLst>
            <pc:docMk/>
            <pc:sldMk cId="0" sldId="264"/>
            <ac:spMk id="14" creationId="{00000000-0000-0000-0000-000000000000}"/>
          </ac:spMkLst>
        </pc:spChg>
        <pc:spChg chg="del">
          <ac:chgData name="MIHIR SAVADI" userId="S::2bu21cs066@sgbit.edu.in::26ffebd0-b42e-4e1a-b8ae-ac3807c2fa76" providerId="AD" clId="Web-{F7140D21-8D06-A6E4-F012-3835E1A36A1D}" dt="2024-07-14T08:30:55.430" v="37"/>
          <ac:spMkLst>
            <pc:docMk/>
            <pc:sldMk cId="0" sldId="264"/>
            <ac:spMk id="15" creationId="{00000000-0000-0000-0000-000000000000}"/>
          </ac:spMkLst>
        </pc:spChg>
        <pc:picChg chg="mod">
          <ac:chgData name="MIHIR SAVADI" userId="S::2bu21cs066@sgbit.edu.in::26ffebd0-b42e-4e1a-b8ae-ac3807c2fa76" providerId="AD" clId="Web-{F7140D21-8D06-A6E4-F012-3835E1A36A1D}" dt="2024-07-14T08:31:14.227" v="49" actId="14100"/>
          <ac:picMkLst>
            <pc:docMk/>
            <pc:sldMk cId="0" sldId="264"/>
            <ac:picMk id="4" creationId="{00000000-0000-0000-0000-000000000000}"/>
          </ac:picMkLst>
        </pc:picChg>
        <pc:picChg chg="mod">
          <ac:chgData name="MIHIR SAVADI" userId="S::2bu21cs066@sgbit.edu.in::26ffebd0-b42e-4e1a-b8ae-ac3807c2fa76" providerId="AD" clId="Web-{F7140D21-8D06-A6E4-F012-3835E1A36A1D}" dt="2024-07-14T08:31:35.415" v="56" actId="1076"/>
          <ac:picMkLst>
            <pc:docMk/>
            <pc:sldMk cId="0" sldId="264"/>
            <ac:picMk id="5" creationId="{00000000-0000-0000-0000-000000000000}"/>
          </ac:picMkLst>
        </pc:picChg>
        <pc:picChg chg="del">
          <ac:chgData name="MIHIR SAVADI" userId="S::2bu21cs066@sgbit.edu.in::26ffebd0-b42e-4e1a-b8ae-ac3807c2fa76" providerId="AD" clId="Web-{F7140D21-8D06-A6E4-F012-3835E1A36A1D}" dt="2024-07-14T08:30:55.430" v="45"/>
          <ac:picMkLst>
            <pc:docMk/>
            <pc:sldMk cId="0" sldId="264"/>
            <ac:picMk id="7" creationId="{00000000-0000-0000-0000-000000000000}"/>
          </ac:picMkLst>
        </pc:picChg>
        <pc:picChg chg="del">
          <ac:chgData name="MIHIR SAVADI" userId="S::2bu21cs066@sgbit.edu.in::26ffebd0-b42e-4e1a-b8ae-ac3807c2fa76" providerId="AD" clId="Web-{F7140D21-8D06-A6E4-F012-3835E1A36A1D}" dt="2024-07-14T08:30:55.430" v="42"/>
          <ac:picMkLst>
            <pc:docMk/>
            <pc:sldMk cId="0" sldId="264"/>
            <ac:picMk id="10" creationId="{00000000-0000-0000-0000-000000000000}"/>
          </ac:picMkLst>
        </pc:picChg>
        <pc:picChg chg="del">
          <ac:chgData name="MIHIR SAVADI" userId="S::2bu21cs066@sgbit.edu.in::26ffebd0-b42e-4e1a-b8ae-ac3807c2fa76" providerId="AD" clId="Web-{F7140D21-8D06-A6E4-F012-3835E1A36A1D}" dt="2024-07-14T08:30:55.430" v="39"/>
          <ac:picMkLst>
            <pc:docMk/>
            <pc:sldMk cId="0" sldId="264"/>
            <ac:picMk id="13" creationId="{00000000-0000-0000-0000-000000000000}"/>
          </ac:picMkLst>
        </pc:picChg>
      </pc:sldChg>
      <pc:sldChg chg="modTransition addAnim modAnim">
        <pc:chgData name="MIHIR SAVADI" userId="S::2bu21cs066@sgbit.edu.in::26ffebd0-b42e-4e1a-b8ae-ac3807c2fa76" providerId="AD" clId="Web-{F7140D21-8D06-A6E4-F012-3835E1A36A1D}" dt="2024-07-14T08:41:07.336" v="70"/>
        <pc:sldMkLst>
          <pc:docMk/>
          <pc:sldMk cId="0" sldId="265"/>
        </pc:sldMkLst>
      </pc:sldChg>
      <pc:sldChg chg="modTransition">
        <pc:chgData name="MIHIR SAVADI" userId="S::2bu21cs066@sgbit.edu.in::26ffebd0-b42e-4e1a-b8ae-ac3807c2fa76" providerId="AD" clId="Web-{F7140D21-8D06-A6E4-F012-3835E1A36A1D}" dt="2024-07-14T08:32:50.751" v="59"/>
        <pc:sldMkLst>
          <pc:docMk/>
          <pc:sldMk cId="0" sldId="266"/>
        </pc:sldMkLst>
      </pc:sldChg>
      <pc:sldChg chg="modTransition addAnim modAnim">
        <pc:chgData name="MIHIR SAVADI" userId="S::2bu21cs066@sgbit.edu.in::26ffebd0-b42e-4e1a-b8ae-ac3807c2fa76" providerId="AD" clId="Web-{F7140D21-8D06-A6E4-F012-3835E1A36A1D}" dt="2024-07-14T08:45:08.073" v="88"/>
        <pc:sldMkLst>
          <pc:docMk/>
          <pc:sldMk cId="0" sldId="267"/>
        </pc:sldMkLst>
      </pc:sldChg>
      <pc:sldChg chg="modTransition addAnim modAnim">
        <pc:chgData name="MIHIR SAVADI" userId="S::2bu21cs066@sgbit.edu.in::26ffebd0-b42e-4e1a-b8ae-ac3807c2fa76" providerId="AD" clId="Web-{F7140D21-8D06-A6E4-F012-3835E1A36A1D}" dt="2024-07-14T08:45:48.652" v="91"/>
        <pc:sldMkLst>
          <pc:docMk/>
          <pc:sldMk cId="0" sldId="268"/>
        </pc:sldMkLst>
      </pc:sldChg>
      <pc:sldChg chg="modTransition">
        <pc:chgData name="MIHIR SAVADI" userId="S::2bu21cs066@sgbit.edu.in::26ffebd0-b42e-4e1a-b8ae-ac3807c2fa76" providerId="AD" clId="Web-{F7140D21-8D06-A6E4-F012-3835E1A36A1D}" dt="2024-07-14T08:28:18.288" v="27"/>
        <pc:sldMkLst>
          <pc:docMk/>
          <pc:sldMk cId="1417830233" sldId="270"/>
        </pc:sldMkLst>
      </pc:sldChg>
      <pc:sldChg chg="delSp modTransition">
        <pc:chgData name="MIHIR SAVADI" userId="S::2bu21cs066@sgbit.edu.in::26ffebd0-b42e-4e1a-b8ae-ac3807c2fa76" providerId="AD" clId="Web-{F7140D21-8D06-A6E4-F012-3835E1A36A1D}" dt="2024-07-14T08:28:18.288" v="27"/>
        <pc:sldMkLst>
          <pc:docMk/>
          <pc:sldMk cId="2782475952" sldId="272"/>
        </pc:sldMkLst>
        <pc:spChg chg="del">
          <ac:chgData name="MIHIR SAVADI" userId="S::2bu21cs066@sgbit.edu.in::26ffebd0-b42e-4e1a-b8ae-ac3807c2fa76" providerId="AD" clId="Web-{F7140D21-8D06-A6E4-F012-3835E1A36A1D}" dt="2024-07-14T08:27:45.365" v="25"/>
          <ac:spMkLst>
            <pc:docMk/>
            <pc:sldMk cId="2782475952" sldId="272"/>
            <ac:spMk id="10244" creationId="{00000000-0000-0000-0000-000000000000}"/>
          </ac:spMkLst>
        </pc:spChg>
      </pc:sldChg>
      <pc:sldChg chg="modTransition">
        <pc:chgData name="MIHIR SAVADI" userId="S::2bu21cs066@sgbit.edu.in::26ffebd0-b42e-4e1a-b8ae-ac3807c2fa76" providerId="AD" clId="Web-{F7140D21-8D06-A6E4-F012-3835E1A36A1D}" dt="2024-07-14T08:28:18.288" v="27"/>
        <pc:sldMkLst>
          <pc:docMk/>
          <pc:sldMk cId="236526176" sldId="273"/>
        </pc:sldMkLst>
      </pc:sldChg>
      <pc:sldChg chg="modTransition">
        <pc:chgData name="MIHIR SAVADI" userId="S::2bu21cs066@sgbit.edu.in::26ffebd0-b42e-4e1a-b8ae-ac3807c2fa76" providerId="AD" clId="Web-{F7140D21-8D06-A6E4-F012-3835E1A36A1D}" dt="2024-07-14T08:28:18.288" v="27"/>
        <pc:sldMkLst>
          <pc:docMk/>
          <pc:sldMk cId="1833619175" sldId="274"/>
        </pc:sldMkLst>
      </pc:sldChg>
      <pc:sldChg chg="add replId modAnim">
        <pc:chgData name="MIHIR SAVADI" userId="S::2bu21cs066@sgbit.edu.in::26ffebd0-b42e-4e1a-b8ae-ac3807c2fa76" providerId="AD" clId="Web-{F7140D21-8D06-A6E4-F012-3835E1A36A1D}" dt="2024-07-14T08:38:18.974" v="64"/>
        <pc:sldMkLst>
          <pc:docMk/>
          <pc:sldMk cId="1220045806" sldId="275"/>
        </pc:sldMkLst>
      </pc:sldChg>
      <pc:sldMasterChg chg="modTransition modSldLayout">
        <pc:chgData name="MIHIR SAVADI" userId="S::2bu21cs066@sgbit.edu.in::26ffebd0-b42e-4e1a-b8ae-ac3807c2fa76" providerId="AD" clId="Web-{F7140D21-8D06-A6E4-F012-3835E1A36A1D}" dt="2024-07-14T08:28:18.288" v="27"/>
        <pc:sldMasterMkLst>
          <pc:docMk/>
          <pc:sldMasterMk cId="0" sldId="2147483648"/>
        </pc:sldMasterMkLst>
        <pc:sldLayoutChg chg="modTransition">
          <pc:chgData name="MIHIR SAVADI" userId="S::2bu21cs066@sgbit.edu.in::26ffebd0-b42e-4e1a-b8ae-ac3807c2fa76" providerId="AD" clId="Web-{F7140D21-8D06-A6E4-F012-3835E1A36A1D}" dt="2024-07-14T08:28:18.288" v="27"/>
          <pc:sldLayoutMkLst>
            <pc:docMk/>
            <pc:sldMasterMk cId="0" sldId="2147483648"/>
            <pc:sldLayoutMk cId="0" sldId="2147483649"/>
          </pc:sldLayoutMkLst>
        </pc:sldLayoutChg>
        <pc:sldLayoutChg chg="modTransition">
          <pc:chgData name="MIHIR SAVADI" userId="S::2bu21cs066@sgbit.edu.in::26ffebd0-b42e-4e1a-b8ae-ac3807c2fa76" providerId="AD" clId="Web-{F7140D21-8D06-A6E4-F012-3835E1A36A1D}" dt="2024-07-14T08:28:18.288" v="27"/>
          <pc:sldLayoutMkLst>
            <pc:docMk/>
            <pc:sldMasterMk cId="0" sldId="2147483648"/>
            <pc:sldLayoutMk cId="3947149094" sldId="2147483650"/>
          </pc:sldLayoutMkLst>
        </pc:sldLayoutChg>
        <pc:sldLayoutChg chg="modTransition">
          <pc:chgData name="MIHIR SAVADI" userId="S::2bu21cs066@sgbit.edu.in::26ffebd0-b42e-4e1a-b8ae-ac3807c2fa76" providerId="AD" clId="Web-{F7140D21-8D06-A6E4-F012-3835E1A36A1D}" dt="2024-07-14T08:28:18.288" v="27"/>
          <pc:sldLayoutMkLst>
            <pc:docMk/>
            <pc:sldMasterMk cId="0" sldId="2147483648"/>
            <pc:sldLayoutMk cId="2863850413" sldId="2147483651"/>
          </pc:sldLayoutMkLst>
        </pc:sldLayoutChg>
      </pc:sldMasterChg>
    </pc:docChg>
  </pc:docChgLst>
  <pc:docChgLst>
    <pc:chgData name="MIHIR SAVADI" userId="S::2bu21cs066@sgbit.edu.in::26ffebd0-b42e-4e1a-b8ae-ac3807c2fa76" providerId="AD" clId="Web-{1BEA8FBB-D053-D8C9-C481-26A36ADEC5B4}"/>
    <pc:docChg chg="addSld modSld">
      <pc:chgData name="MIHIR SAVADI" userId="S::2bu21cs066@sgbit.edu.in::26ffebd0-b42e-4e1a-b8ae-ac3807c2fa76" providerId="AD" clId="Web-{1BEA8FBB-D053-D8C9-C481-26A36ADEC5B4}" dt="2024-07-14T08:11:03.878" v="82"/>
      <pc:docMkLst>
        <pc:docMk/>
      </pc:docMkLst>
      <pc:sldChg chg="modTransition">
        <pc:chgData name="MIHIR SAVADI" userId="S::2bu21cs066@sgbit.edu.in::26ffebd0-b42e-4e1a-b8ae-ac3807c2fa76" providerId="AD" clId="Web-{1BEA8FBB-D053-D8C9-C481-26A36ADEC5B4}" dt="2024-07-14T07:57:57.645" v="0"/>
        <pc:sldMkLst>
          <pc:docMk/>
          <pc:sldMk cId="0" sldId="256"/>
        </pc:sldMkLst>
      </pc:sldChg>
      <pc:sldChg chg="addAnim modAnim">
        <pc:chgData name="MIHIR SAVADI" userId="S::2bu21cs066@sgbit.edu.in::26ffebd0-b42e-4e1a-b8ae-ac3807c2fa76" providerId="AD" clId="Web-{1BEA8FBB-D053-D8C9-C481-26A36ADEC5B4}" dt="2024-07-14T07:59:57.256" v="6"/>
        <pc:sldMkLst>
          <pc:docMk/>
          <pc:sldMk cId="0" sldId="257"/>
        </pc:sldMkLst>
      </pc:sldChg>
      <pc:sldChg chg="modSp">
        <pc:chgData name="MIHIR SAVADI" userId="S::2bu21cs066@sgbit.edu.in::26ffebd0-b42e-4e1a-b8ae-ac3807c2fa76" providerId="AD" clId="Web-{1BEA8FBB-D053-D8C9-C481-26A36ADEC5B4}" dt="2024-07-14T08:00:19.866" v="7" actId="1076"/>
        <pc:sldMkLst>
          <pc:docMk/>
          <pc:sldMk cId="0" sldId="258"/>
        </pc:sldMkLst>
        <pc:spChg chg="mod">
          <ac:chgData name="MIHIR SAVADI" userId="S::2bu21cs066@sgbit.edu.in::26ffebd0-b42e-4e1a-b8ae-ac3807c2fa76" providerId="AD" clId="Web-{1BEA8FBB-D053-D8C9-C481-26A36ADEC5B4}" dt="2024-07-14T08:00:19.866" v="7" actId="1076"/>
          <ac:spMkLst>
            <pc:docMk/>
            <pc:sldMk cId="0" sldId="258"/>
            <ac:spMk id="5" creationId="{00000000-0000-0000-0000-000000000000}"/>
          </ac:spMkLst>
        </pc:spChg>
      </pc:sldChg>
      <pc:sldChg chg="modSp">
        <pc:chgData name="MIHIR SAVADI" userId="S::2bu21cs066@sgbit.edu.in::26ffebd0-b42e-4e1a-b8ae-ac3807c2fa76" providerId="AD" clId="Web-{1BEA8FBB-D053-D8C9-C481-26A36ADEC5B4}" dt="2024-07-14T08:03:37.668" v="25" actId="1076"/>
        <pc:sldMkLst>
          <pc:docMk/>
          <pc:sldMk cId="0" sldId="259"/>
        </pc:sldMkLst>
        <pc:spChg chg="mod">
          <ac:chgData name="MIHIR SAVADI" userId="S::2bu21cs066@sgbit.edu.in::26ffebd0-b42e-4e1a-b8ae-ac3807c2fa76" providerId="AD" clId="Web-{1BEA8FBB-D053-D8C9-C481-26A36ADEC5B4}" dt="2024-07-14T08:03:37.668" v="25" actId="1076"/>
          <ac:spMkLst>
            <pc:docMk/>
            <pc:sldMk cId="0" sldId="259"/>
            <ac:spMk id="5" creationId="{00000000-0000-0000-0000-000000000000}"/>
          </ac:spMkLst>
        </pc:spChg>
      </pc:sldChg>
      <pc:sldChg chg="addAnim delAnim modAnim">
        <pc:chgData name="MIHIR SAVADI" userId="S::2bu21cs066@sgbit.edu.in::26ffebd0-b42e-4e1a-b8ae-ac3807c2fa76" providerId="AD" clId="Web-{1BEA8FBB-D053-D8C9-C481-26A36ADEC5B4}" dt="2024-07-14T08:03:17.385" v="24"/>
        <pc:sldMkLst>
          <pc:docMk/>
          <pc:sldMk cId="0" sldId="260"/>
        </pc:sldMkLst>
      </pc:sldChg>
      <pc:sldChg chg="addAnim modAnim">
        <pc:chgData name="MIHIR SAVADI" userId="S::2bu21cs066@sgbit.edu.in::26ffebd0-b42e-4e1a-b8ae-ac3807c2fa76" providerId="AD" clId="Web-{1BEA8FBB-D053-D8C9-C481-26A36ADEC5B4}" dt="2024-07-14T08:04:54.966" v="32"/>
        <pc:sldMkLst>
          <pc:docMk/>
          <pc:sldMk cId="0" sldId="261"/>
        </pc:sldMkLst>
      </pc:sldChg>
      <pc:sldChg chg="addAnim modAnim">
        <pc:chgData name="MIHIR SAVADI" userId="S::2bu21cs066@sgbit.edu.in::26ffebd0-b42e-4e1a-b8ae-ac3807c2fa76" providerId="AD" clId="Web-{1BEA8FBB-D053-D8C9-C481-26A36ADEC5B4}" dt="2024-07-14T08:06:39.437" v="40"/>
        <pc:sldMkLst>
          <pc:docMk/>
          <pc:sldMk cId="0" sldId="262"/>
        </pc:sldMkLst>
      </pc:sldChg>
      <pc:sldChg chg="modTransition addAnim modAnim">
        <pc:chgData name="MIHIR SAVADI" userId="S::2bu21cs066@sgbit.edu.in::26ffebd0-b42e-4e1a-b8ae-ac3807c2fa76" providerId="AD" clId="Web-{1BEA8FBB-D053-D8C9-C481-26A36ADEC5B4}" dt="2024-07-14T08:10:06.956" v="73"/>
        <pc:sldMkLst>
          <pc:docMk/>
          <pc:sldMk cId="0" sldId="263"/>
        </pc:sldMkLst>
      </pc:sldChg>
      <pc:sldChg chg="addAnim modAnim">
        <pc:chgData name="MIHIR SAVADI" userId="S::2bu21cs066@sgbit.edu.in::26ffebd0-b42e-4e1a-b8ae-ac3807c2fa76" providerId="AD" clId="Web-{1BEA8FBB-D053-D8C9-C481-26A36ADEC5B4}" dt="2024-07-14T08:11:03.878" v="82"/>
        <pc:sldMkLst>
          <pc:docMk/>
          <pc:sldMk cId="0" sldId="264"/>
        </pc:sldMkLst>
      </pc:sldChg>
      <pc:sldChg chg="modTransition">
        <pc:chgData name="MIHIR SAVADI" userId="S::2bu21cs066@sgbit.edu.in::26ffebd0-b42e-4e1a-b8ae-ac3807c2fa76" providerId="AD" clId="Web-{1BEA8FBB-D053-D8C9-C481-26A36ADEC5B4}" dt="2024-07-14T07:57:57.645" v="1"/>
        <pc:sldMkLst>
          <pc:docMk/>
          <pc:sldMk cId="236526176" sldId="273"/>
        </pc:sldMkLst>
      </pc:sldChg>
      <pc:sldChg chg="addSp delSp modSp add mod replId modTransition setBg">
        <pc:chgData name="MIHIR SAVADI" userId="S::2bu21cs066@sgbit.edu.in::26ffebd0-b42e-4e1a-b8ae-ac3807c2fa76" providerId="AD" clId="Web-{1BEA8FBB-D053-D8C9-C481-26A36ADEC5B4}" dt="2024-07-14T08:10:06.956" v="74"/>
        <pc:sldMkLst>
          <pc:docMk/>
          <pc:sldMk cId="1833619175" sldId="274"/>
        </pc:sldMkLst>
        <pc:spChg chg="del">
          <ac:chgData name="MIHIR SAVADI" userId="S::2bu21cs066@sgbit.edu.in::26ffebd0-b42e-4e1a-b8ae-ac3807c2fa76" providerId="AD" clId="Web-{1BEA8FBB-D053-D8C9-C481-26A36ADEC5B4}" dt="2024-07-14T08:08:54.486" v="62"/>
          <ac:spMkLst>
            <pc:docMk/>
            <pc:sldMk cId="1833619175" sldId="274"/>
            <ac:spMk id="6" creationId="{00000000-0000-0000-0000-000000000000}"/>
          </ac:spMkLst>
        </pc:spChg>
        <pc:spChg chg="del">
          <ac:chgData name="MIHIR SAVADI" userId="S::2bu21cs066@sgbit.edu.in::26ffebd0-b42e-4e1a-b8ae-ac3807c2fa76" providerId="AD" clId="Web-{1BEA8FBB-D053-D8C9-C481-26A36ADEC5B4}" dt="2024-07-14T08:08:54.486" v="61"/>
          <ac:spMkLst>
            <pc:docMk/>
            <pc:sldMk cId="1833619175" sldId="274"/>
            <ac:spMk id="7" creationId="{00000000-0000-0000-0000-000000000000}"/>
          </ac:spMkLst>
        </pc:spChg>
        <pc:spChg chg="del">
          <ac:chgData name="MIHIR SAVADI" userId="S::2bu21cs066@sgbit.edu.in::26ffebd0-b42e-4e1a-b8ae-ac3807c2fa76" providerId="AD" clId="Web-{1BEA8FBB-D053-D8C9-C481-26A36ADEC5B4}" dt="2024-07-14T08:08:54.486" v="60"/>
          <ac:spMkLst>
            <pc:docMk/>
            <pc:sldMk cId="1833619175" sldId="274"/>
            <ac:spMk id="8" creationId="{00000000-0000-0000-0000-000000000000}"/>
          </ac:spMkLst>
        </pc:spChg>
        <pc:spChg chg="del">
          <ac:chgData name="MIHIR SAVADI" userId="S::2bu21cs066@sgbit.edu.in::26ffebd0-b42e-4e1a-b8ae-ac3807c2fa76" providerId="AD" clId="Web-{1BEA8FBB-D053-D8C9-C481-26A36ADEC5B4}" dt="2024-07-14T08:08:54.486" v="59"/>
          <ac:spMkLst>
            <pc:docMk/>
            <pc:sldMk cId="1833619175" sldId="274"/>
            <ac:spMk id="9" creationId="{00000000-0000-0000-0000-000000000000}"/>
          </ac:spMkLst>
        </pc:spChg>
        <pc:spChg chg="del">
          <ac:chgData name="MIHIR SAVADI" userId="S::2bu21cs066@sgbit.edu.in::26ffebd0-b42e-4e1a-b8ae-ac3807c2fa76" providerId="AD" clId="Web-{1BEA8FBB-D053-D8C9-C481-26A36ADEC5B4}" dt="2024-07-14T08:08:54.470" v="58"/>
          <ac:spMkLst>
            <pc:docMk/>
            <pc:sldMk cId="1833619175" sldId="274"/>
            <ac:spMk id="10" creationId="{00000000-0000-0000-0000-000000000000}"/>
          </ac:spMkLst>
        </pc:spChg>
        <pc:spChg chg="del">
          <ac:chgData name="MIHIR SAVADI" userId="S::2bu21cs066@sgbit.edu.in::26ffebd0-b42e-4e1a-b8ae-ac3807c2fa76" providerId="AD" clId="Web-{1BEA8FBB-D053-D8C9-C481-26A36ADEC5B4}" dt="2024-07-14T08:08:54.470" v="57"/>
          <ac:spMkLst>
            <pc:docMk/>
            <pc:sldMk cId="1833619175" sldId="274"/>
            <ac:spMk id="11" creationId="{00000000-0000-0000-0000-000000000000}"/>
          </ac:spMkLst>
        </pc:spChg>
        <pc:spChg chg="del">
          <ac:chgData name="MIHIR SAVADI" userId="S::2bu21cs066@sgbit.edu.in::26ffebd0-b42e-4e1a-b8ae-ac3807c2fa76" providerId="AD" clId="Web-{1BEA8FBB-D053-D8C9-C481-26A36ADEC5B4}" dt="2024-07-14T08:08:54.470" v="56"/>
          <ac:spMkLst>
            <pc:docMk/>
            <pc:sldMk cId="1833619175" sldId="274"/>
            <ac:spMk id="12" creationId="{00000000-0000-0000-0000-000000000000}"/>
          </ac:spMkLst>
        </pc:spChg>
        <pc:spChg chg="del">
          <ac:chgData name="MIHIR SAVADI" userId="S::2bu21cs066@sgbit.edu.in::26ffebd0-b42e-4e1a-b8ae-ac3807c2fa76" providerId="AD" clId="Web-{1BEA8FBB-D053-D8C9-C481-26A36ADEC5B4}" dt="2024-07-14T08:08:54.470" v="55"/>
          <ac:spMkLst>
            <pc:docMk/>
            <pc:sldMk cId="1833619175" sldId="274"/>
            <ac:spMk id="13" creationId="{00000000-0000-0000-0000-000000000000}"/>
          </ac:spMkLst>
        </pc:spChg>
        <pc:spChg chg="del">
          <ac:chgData name="MIHIR SAVADI" userId="S::2bu21cs066@sgbit.edu.in::26ffebd0-b42e-4e1a-b8ae-ac3807c2fa76" providerId="AD" clId="Web-{1BEA8FBB-D053-D8C9-C481-26A36ADEC5B4}" dt="2024-07-14T08:08:54.470" v="54"/>
          <ac:spMkLst>
            <pc:docMk/>
            <pc:sldMk cId="1833619175" sldId="274"/>
            <ac:spMk id="14" creationId="{00000000-0000-0000-0000-000000000000}"/>
          </ac:spMkLst>
        </pc:spChg>
        <pc:spChg chg="del">
          <ac:chgData name="MIHIR SAVADI" userId="S::2bu21cs066@sgbit.edu.in::26ffebd0-b42e-4e1a-b8ae-ac3807c2fa76" providerId="AD" clId="Web-{1BEA8FBB-D053-D8C9-C481-26A36ADEC5B4}" dt="2024-07-14T08:08:54.470" v="53"/>
          <ac:spMkLst>
            <pc:docMk/>
            <pc:sldMk cId="1833619175" sldId="274"/>
            <ac:spMk id="15" creationId="{00000000-0000-0000-0000-000000000000}"/>
          </ac:spMkLst>
        </pc:spChg>
        <pc:spChg chg="del">
          <ac:chgData name="MIHIR SAVADI" userId="S::2bu21cs066@sgbit.edu.in::26ffebd0-b42e-4e1a-b8ae-ac3807c2fa76" providerId="AD" clId="Web-{1BEA8FBB-D053-D8C9-C481-26A36ADEC5B4}" dt="2024-07-14T08:08:54.470" v="52"/>
          <ac:spMkLst>
            <pc:docMk/>
            <pc:sldMk cId="1833619175" sldId="274"/>
            <ac:spMk id="16" creationId="{00000000-0000-0000-0000-000000000000}"/>
          </ac:spMkLst>
        </pc:spChg>
        <pc:spChg chg="del">
          <ac:chgData name="MIHIR SAVADI" userId="S::2bu21cs066@sgbit.edu.in::26ffebd0-b42e-4e1a-b8ae-ac3807c2fa76" providerId="AD" clId="Web-{1BEA8FBB-D053-D8C9-C481-26A36ADEC5B4}" dt="2024-07-14T08:08:54.470" v="51"/>
          <ac:spMkLst>
            <pc:docMk/>
            <pc:sldMk cId="1833619175" sldId="274"/>
            <ac:spMk id="17" creationId="{00000000-0000-0000-0000-000000000000}"/>
          </ac:spMkLst>
        </pc:spChg>
        <pc:spChg chg="del">
          <ac:chgData name="MIHIR SAVADI" userId="S::2bu21cs066@sgbit.edu.in::26ffebd0-b42e-4e1a-b8ae-ac3807c2fa76" providerId="AD" clId="Web-{1BEA8FBB-D053-D8C9-C481-26A36ADEC5B4}" dt="2024-07-14T08:08:54.470" v="50"/>
          <ac:spMkLst>
            <pc:docMk/>
            <pc:sldMk cId="1833619175" sldId="274"/>
            <ac:spMk id="18" creationId="{00000000-0000-0000-0000-000000000000}"/>
          </ac:spMkLst>
        </pc:spChg>
        <pc:picChg chg="mod">
          <ac:chgData name="MIHIR SAVADI" userId="S::2bu21cs066@sgbit.edu.in::26ffebd0-b42e-4e1a-b8ae-ac3807c2fa76" providerId="AD" clId="Web-{1BEA8FBB-D053-D8C9-C481-26A36ADEC5B4}" dt="2024-07-14T08:09:01.892" v="63" actId="14100"/>
          <ac:picMkLst>
            <pc:docMk/>
            <pc:sldMk cId="1833619175" sldId="274"/>
            <ac:picMk id="4" creationId="{00000000-0000-0000-0000-000000000000}"/>
          </ac:picMkLst>
        </pc:picChg>
        <pc:picChg chg="add del mod">
          <ac:chgData name="MIHIR SAVADI" userId="S::2bu21cs066@sgbit.edu.in::26ffebd0-b42e-4e1a-b8ae-ac3807c2fa76" providerId="AD" clId="Web-{1BEA8FBB-D053-D8C9-C481-26A36ADEC5B4}" dt="2024-07-14T08:09:56.080" v="72" actId="1076"/>
          <ac:picMkLst>
            <pc:docMk/>
            <pc:sldMk cId="1833619175" sldId="274"/>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586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66240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5567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67437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0239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0749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34564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0798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84768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7429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87231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88130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6AF115C1-E84B-430C-9689-D0C4751A3E3E}" type="datetime1">
              <a:rPr lang="en-US"/>
              <a:pPr>
                <a:defRPr/>
              </a:pPr>
              <a:t>7/16/2024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56B1DC4-4C87-4A0D-8932-CB7F7E62D58F}" type="slidenum">
              <a:rPr lang="en-US" altLang="en-US"/>
              <a:pPr/>
              <a:t>‹#›</a:t>
            </a:fld>
            <a:endParaRPr lang="en-US" altLang="en-US"/>
          </a:p>
        </p:txBody>
      </p:sp>
    </p:spTree>
    <p:extLst>
      <p:ext uri="{BB962C8B-B14F-4D97-AF65-F5344CB8AC3E}">
        <p14:creationId xmlns:p14="http://schemas.microsoft.com/office/powerpoint/2010/main" val="394714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E75B13-5EB7-4E29-95F7-AA5CE388EEB0}" type="datetime1">
              <a:rPr lang="en-US"/>
              <a:pPr>
                <a:defRPr/>
              </a:pPr>
              <a:t>7/16/2024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6E25C42-2564-431A-903D-350BDE05ACED}" type="slidenum">
              <a:rPr lang="en-US" altLang="en-US"/>
              <a:pPr/>
              <a:t>‹#›</a:t>
            </a:fld>
            <a:endParaRPr lang="en-US" altLang="en-US"/>
          </a:p>
        </p:txBody>
      </p:sp>
    </p:spTree>
    <p:extLst>
      <p:ext uri="{BB962C8B-B14F-4D97-AF65-F5344CB8AC3E}">
        <p14:creationId xmlns:p14="http://schemas.microsoft.com/office/powerpoint/2010/main" val="2863850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hyperlink" Target="https://arxiv.org/abs/1810.04805" TargetMode="External"/><Relationship Id="rId3" Type="http://schemas.openxmlformats.org/officeDocument/2006/relationships/hyperlink" Target="https://ieeexplore.ieee.org/document/8580970" TargetMode="External"/><Relationship Id="rId7" Type="http://schemas.openxmlformats.org/officeDocument/2006/relationships/hyperlink" Target="https://arxiv.org/abs/2006.02850" TargetMode="External"/><Relationship Id="rId2" Type="http://schemas.openxmlformats.org/officeDocument/2006/relationships/hyperlink" Target="https://link.springer.com/chapter/10.1007/978-3-319-61845-6_17" TargetMode="External"/><Relationship Id="rId1" Type="http://schemas.openxmlformats.org/officeDocument/2006/relationships/slideLayout" Target="../slideLayouts/slideLayout3.xml"/><Relationship Id="rId6" Type="http://schemas.openxmlformats.org/officeDocument/2006/relationships/hyperlink" Target="https://arxiv.org/abs/1909.01838" TargetMode="External"/><Relationship Id="rId5" Type="http://schemas.openxmlformats.org/officeDocument/2006/relationships/hyperlink" Target="https://arxiv.org/abs/1712.05999" TargetMode="External"/><Relationship Id="rId4" Type="http://schemas.openxmlformats.org/officeDocument/2006/relationships/hyperlink" Target="https://ieeexplore.ieee.org/document/8721565" TargetMode="External"/><Relationship Id="rId9" Type="http://schemas.openxmlformats.org/officeDocument/2006/relationships/hyperlink" Target="https://link.springer.com/article/10.1007/s00500-019-04465-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s://dblp.org/rec/journals/sbcjis/VillelaCRRC23.html" TargetMode="External"/><Relationship Id="rId3" Type="http://schemas.openxmlformats.org/officeDocument/2006/relationships/image" Target="../media/image2.png"/><Relationship Id="rId7" Type="http://schemas.openxmlformats.org/officeDocument/2006/relationships/hyperlink" Target="https://dblp.org/rec/journals/sbcjis/VillelaCRRC23"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link.springer.com/article/10.1007/s11042-023-17470-8" TargetMode="External"/><Relationship Id="rId5" Type="http://schemas.openxmlformats.org/officeDocument/2006/relationships/hyperlink" Target="https://link.springer.com/article/10.1007/s13278-022-00995-5" TargetMode="External"/><Relationship Id="rId4" Type="http://schemas.openxmlformats.org/officeDocument/2006/relationships/hyperlink" Target="https://arxiv.org/pdf/2102.0445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2881" y="2478692"/>
            <a:ext cx="12767310" cy="2851786"/>
          </a:xfrm>
        </p:spPr>
        <p:txBody>
          <a:bodyPr rtlCol="0">
            <a:noAutofit/>
          </a:bodyPr>
          <a:lstStyle/>
          <a:p>
            <a:pPr>
              <a:defRPr/>
            </a:pPr>
            <a:r>
              <a:rPr lang="en-US" altLang="en-US" sz="2880" dirty="0">
                <a:solidFill>
                  <a:schemeClr val="accent1">
                    <a:lumMod val="50000"/>
                  </a:schemeClr>
                </a:solidFill>
                <a:latin typeface="Times New Roman" panose="02020603050405020304" pitchFamily="18" charset="0"/>
                <a:cs typeface="Times New Roman" panose="02020603050405020304" pitchFamily="18" charset="0"/>
              </a:rPr>
              <a:t>Department of Computer Science and Engineering</a:t>
            </a:r>
            <a:r>
              <a:rPr lang="en-US" altLang="en-US" sz="2880" u="sng" dirty="0">
                <a:solidFill>
                  <a:schemeClr val="accent1">
                    <a:lumMod val="75000"/>
                  </a:schemeClr>
                </a:solidFill>
                <a:latin typeface="Times New Roman" panose="02020603050405020304" pitchFamily="18" charset="0"/>
                <a:cs typeface="Times New Roman" panose="02020603050405020304" pitchFamily="18" charset="0"/>
              </a:rPr>
              <a:t/>
            </a:r>
            <a:br>
              <a:rPr lang="en-US" altLang="en-US" sz="2880" u="sng" dirty="0">
                <a:solidFill>
                  <a:schemeClr val="accent1">
                    <a:lumMod val="75000"/>
                  </a:schemeClr>
                </a:solidFill>
                <a:latin typeface="Times New Roman" panose="02020603050405020304" pitchFamily="18" charset="0"/>
                <a:cs typeface="Times New Roman" panose="02020603050405020304" pitchFamily="18" charset="0"/>
              </a:rPr>
            </a:br>
            <a:r>
              <a:rPr lang="en-US" altLang="en-US" sz="2400" b="1" dirty="0">
                <a:solidFill>
                  <a:schemeClr val="accent4">
                    <a:lumMod val="75000"/>
                  </a:schemeClr>
                </a:solidFill>
                <a:latin typeface="Times New Roman" panose="02020603050405020304" pitchFamily="18" charset="0"/>
              </a:rPr>
              <a:t>Mini </a:t>
            </a:r>
            <a:r>
              <a:rPr lang="en-US" sz="2400" b="1" dirty="0">
                <a:solidFill>
                  <a:schemeClr val="accent4">
                    <a:lumMod val="75000"/>
                  </a:schemeClr>
                </a:solidFill>
                <a:latin typeface="Times New Roman" panose="02020603050405020304" pitchFamily="18" charset="0"/>
              </a:rPr>
              <a:t>P</a:t>
            </a:r>
            <a:r>
              <a:rPr lang="en-US" sz="2400" b="1" dirty="0">
                <a:solidFill>
                  <a:schemeClr val="accent4">
                    <a:lumMod val="75000"/>
                  </a:schemeClr>
                </a:solidFill>
                <a:latin typeface="Times New Roman" panose="02020603050405020304" pitchFamily="18" charset="0"/>
                <a:ea typeface="Times New Roman" panose="02020603050405020304" pitchFamily="18" charset="0"/>
              </a:rPr>
              <a:t>roject Phase Presentation</a:t>
            </a:r>
            <a:br>
              <a:rPr lang="en-US" sz="2400" b="1" dirty="0">
                <a:solidFill>
                  <a:schemeClr val="accent4">
                    <a:lumMod val="75000"/>
                  </a:schemeClr>
                </a:solidFill>
                <a:latin typeface="Times New Roman" panose="02020603050405020304" pitchFamily="18" charset="0"/>
                <a:ea typeface="Times New Roman" panose="02020603050405020304" pitchFamily="18" charset="0"/>
              </a:rPr>
            </a:br>
            <a:r>
              <a:rPr lang="en-US" sz="2400" b="1" dirty="0">
                <a:solidFill>
                  <a:schemeClr val="accent4">
                    <a:lumMod val="75000"/>
                  </a:schemeClr>
                </a:solidFill>
                <a:latin typeface="Times New Roman" panose="02020603050405020304" pitchFamily="18" charset="0"/>
                <a:ea typeface="Times New Roman" panose="02020603050405020304" pitchFamily="18" charset="0"/>
              </a:rPr>
              <a:t>Course Code: 21CSMP67</a:t>
            </a:r>
            <a:r>
              <a:rPr lang="en-US" sz="2160" b="1" dirty="0">
                <a:solidFill>
                  <a:schemeClr val="accent4">
                    <a:lumMod val="75000"/>
                  </a:schemeClr>
                </a:solidFill>
                <a:latin typeface="Times New Roman" panose="02020603050405020304" pitchFamily="18" charset="0"/>
                <a:ea typeface="Times New Roman" panose="02020603050405020304" pitchFamily="18" charset="0"/>
              </a:rPr>
              <a:t/>
            </a:r>
            <a:br>
              <a:rPr lang="en-US" sz="2160" b="1" dirty="0">
                <a:solidFill>
                  <a:schemeClr val="accent4">
                    <a:lumMod val="75000"/>
                  </a:schemeClr>
                </a:solidFill>
                <a:latin typeface="Times New Roman" panose="02020603050405020304" pitchFamily="18" charset="0"/>
                <a:ea typeface="Times New Roman" panose="02020603050405020304" pitchFamily="18" charset="0"/>
              </a:rPr>
            </a:br>
            <a:r>
              <a:rPr lang="en-US" sz="2400" b="1" dirty="0" smtClean="0">
                <a:solidFill>
                  <a:schemeClr val="accent1"/>
                </a:solidFill>
                <a:latin typeface="+mn-lt"/>
                <a:ea typeface="Times New Roman" panose="02020603050405020304" pitchFamily="18" charset="0"/>
              </a:rPr>
              <a:t>Project Title</a:t>
            </a:r>
            <a:r>
              <a:rPr lang="en-US" sz="2160" b="1" dirty="0" smtClean="0">
                <a:solidFill>
                  <a:schemeClr val="accent4">
                    <a:lumMod val="75000"/>
                  </a:schemeClr>
                </a:solidFill>
                <a:latin typeface="Times New Roman" panose="02020603050405020304" pitchFamily="18" charset="0"/>
                <a:ea typeface="Times New Roman" panose="02020603050405020304" pitchFamily="18" charset="0"/>
              </a:rPr>
              <a:t/>
            </a:r>
            <a:br>
              <a:rPr lang="en-US" sz="2160" b="1" dirty="0" smtClean="0">
                <a:solidFill>
                  <a:schemeClr val="accent4">
                    <a:lumMod val="75000"/>
                  </a:schemeClr>
                </a:solidFill>
                <a:latin typeface="Times New Roman" panose="02020603050405020304" pitchFamily="18" charset="0"/>
                <a:ea typeface="Times New Roman" panose="02020603050405020304" pitchFamily="18" charset="0"/>
              </a:rPr>
            </a:br>
            <a:r>
              <a:rPr lang="en-US" sz="2880" b="1" u="sng" dirty="0" smtClean="0">
                <a:solidFill>
                  <a:srgbClr val="C00000"/>
                </a:solidFill>
                <a:latin typeface="Times New Roman" pitchFamily="18" charset="0"/>
                <a:cs typeface="Times New Roman" pitchFamily="18" charset="0"/>
              </a:rPr>
              <a:t>FAKE </a:t>
            </a:r>
            <a:r>
              <a:rPr lang="en-US" sz="2880" b="1" u="sng" dirty="0">
                <a:solidFill>
                  <a:srgbClr val="C00000"/>
                </a:solidFill>
                <a:latin typeface="Times New Roman" pitchFamily="18" charset="0"/>
                <a:cs typeface="Times New Roman" pitchFamily="18" charset="0"/>
              </a:rPr>
              <a:t>NEWS DETECTION</a:t>
            </a:r>
            <a:r>
              <a:rPr lang="en-US" sz="2880" b="1" dirty="0">
                <a:solidFill>
                  <a:srgbClr val="C00000"/>
                </a:solidFill>
                <a:latin typeface="Times New Roman" pitchFamily="18" charset="0"/>
                <a:cs typeface="Times New Roman" pitchFamily="18" charset="0"/>
              </a:rPr>
              <a:t/>
            </a:r>
            <a:br>
              <a:rPr lang="en-US" sz="2880" b="1" dirty="0">
                <a:solidFill>
                  <a:srgbClr val="C00000"/>
                </a:solidFill>
                <a:latin typeface="Times New Roman" pitchFamily="18" charset="0"/>
                <a:cs typeface="Times New Roman" pitchFamily="18" charset="0"/>
              </a:rPr>
            </a:br>
            <a:endParaRPr lang="en-IN" sz="2880" dirty="0">
              <a:solidFill>
                <a:schemeClr val="accent1">
                  <a:lumMod val="75000"/>
                </a:schemeClr>
              </a:solidFill>
            </a:endParaRPr>
          </a:p>
        </p:txBody>
      </p:sp>
      <p:sp>
        <p:nvSpPr>
          <p:cNvPr id="4" name="Date Placeholder 3"/>
          <p:cNvSpPr>
            <a:spLocks noGrp="1"/>
          </p:cNvSpPr>
          <p:nvPr>
            <p:ph type="dt" sz="quarter" idx="10"/>
          </p:nvPr>
        </p:nvSpPr>
        <p:spPr>
          <a:xfrm>
            <a:off x="9561196" y="7791451"/>
            <a:ext cx="3413760" cy="438150"/>
          </a:xfrm>
        </p:spPr>
        <p:txBody>
          <a:bodyPr/>
          <a:lstStyle/>
          <a:p>
            <a:pPr>
              <a:defRPr/>
            </a:pPr>
            <a:r>
              <a:rPr lang="en-US" dirty="0"/>
              <a:t>16/7/2024</a:t>
            </a:r>
          </a:p>
        </p:txBody>
      </p:sp>
      <p:sp>
        <p:nvSpPr>
          <p:cNvPr id="3076" name="Slide Number Placeholder 4"/>
          <p:cNvSpPr>
            <a:spLocks noGrp="1" noChangeArrowheads="1"/>
          </p:cNvSpPr>
          <p:nvPr>
            <p:ph type="sldNum" sz="quarter" idx="12"/>
          </p:nvPr>
        </p:nvSpPr>
        <p:spPr bwMode="auto">
          <a:xfrm>
            <a:off x="12818746" y="7791451"/>
            <a:ext cx="1219200" cy="438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Font typeface="Arial" panose="020B0604020202020204" pitchFamily="34" charset="0"/>
              <a:buChar char="•"/>
              <a:defRPr sz="3360">
                <a:solidFill>
                  <a:schemeClr val="tx1"/>
                </a:solidFill>
                <a:latin typeface="Calibri" panose="020F0502020204030204" pitchFamily="34" charset="0"/>
              </a:defRPr>
            </a:lvl1pPr>
            <a:lvl2pPr marL="891540" indent="-342900">
              <a:lnSpc>
                <a:spcPct val="90000"/>
              </a:lnSpc>
              <a:spcBef>
                <a:spcPts val="600"/>
              </a:spcBef>
              <a:buFont typeface="Arial" panose="020B0604020202020204" pitchFamily="34" charset="0"/>
              <a:buChar char="•"/>
              <a:defRPr sz="2880">
                <a:solidFill>
                  <a:schemeClr val="tx1"/>
                </a:solidFill>
                <a:latin typeface="Calibri" panose="020F0502020204030204" pitchFamily="34" charset="0"/>
              </a:defRPr>
            </a:lvl2pPr>
            <a:lvl3pPr marL="1371600" indent="-274320">
              <a:lnSpc>
                <a:spcPct val="90000"/>
              </a:lnSpc>
              <a:spcBef>
                <a:spcPts val="600"/>
              </a:spcBef>
              <a:buFont typeface="Arial" panose="020B0604020202020204" pitchFamily="34" charset="0"/>
              <a:buChar char="•"/>
              <a:defRPr sz="2400">
                <a:solidFill>
                  <a:schemeClr val="tx1"/>
                </a:solidFill>
                <a:latin typeface="Calibri" panose="020F0502020204030204" pitchFamily="34" charset="0"/>
              </a:defRPr>
            </a:lvl3pPr>
            <a:lvl4pPr marL="1920240" indent="-274320">
              <a:lnSpc>
                <a:spcPct val="90000"/>
              </a:lnSpc>
              <a:spcBef>
                <a:spcPts val="600"/>
              </a:spcBef>
              <a:buFont typeface="Arial" panose="020B0604020202020204" pitchFamily="34" charset="0"/>
              <a:buChar char="•"/>
              <a:defRPr>
                <a:solidFill>
                  <a:schemeClr val="tx1"/>
                </a:solidFill>
                <a:latin typeface="Calibri" panose="020F0502020204030204" pitchFamily="34" charset="0"/>
              </a:defRPr>
            </a:lvl4pPr>
            <a:lvl5pPr marL="2468880" indent="-274320">
              <a:lnSpc>
                <a:spcPct val="90000"/>
              </a:lnSpc>
              <a:spcBef>
                <a:spcPts val="600"/>
              </a:spcBef>
              <a:buFont typeface="Arial" panose="020B0604020202020204" pitchFamily="34" charset="0"/>
              <a:buChar char="•"/>
              <a:defRPr>
                <a:solidFill>
                  <a:schemeClr val="tx1"/>
                </a:solidFill>
                <a:latin typeface="Calibri" panose="020F0502020204030204" pitchFamily="34" charset="0"/>
              </a:defRPr>
            </a:lvl5pPr>
            <a:lvl6pPr marL="301752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6pPr>
            <a:lvl7pPr marL="356616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7pPr>
            <a:lvl8pPr marL="411480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8pPr>
            <a:lvl9pPr marL="466344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B2F3E0E-AB94-43A2-BFFD-504F3B93A9B7}" type="slidenum">
              <a:rPr lang="en-US" altLang="en-US" sz="1440">
                <a:solidFill>
                  <a:srgbClr val="7395D3"/>
                </a:solidFill>
                <a:latin typeface="Gill Sans MT" panose="020B0502020104020203" pitchFamily="34" charset="0"/>
              </a:rPr>
              <a:pPr>
                <a:lnSpc>
                  <a:spcPct val="100000"/>
                </a:lnSpc>
                <a:spcBef>
                  <a:spcPct val="0"/>
                </a:spcBef>
                <a:buFontTx/>
                <a:buNone/>
              </a:pPr>
              <a:t>1</a:t>
            </a:fld>
            <a:endParaRPr lang="en-US" altLang="en-US" sz="1440">
              <a:solidFill>
                <a:srgbClr val="7395D3"/>
              </a:solidFill>
              <a:latin typeface="Gill Sans MT" panose="020B0502020104020203" pitchFamily="34" charset="0"/>
            </a:endParaRPr>
          </a:p>
        </p:txBody>
      </p:sp>
      <p:sp>
        <p:nvSpPr>
          <p:cNvPr id="3077" name="TextBox 10"/>
          <p:cNvSpPr txBox="1">
            <a:spLocks noChangeArrowheads="1"/>
          </p:cNvSpPr>
          <p:nvPr/>
        </p:nvSpPr>
        <p:spPr bwMode="auto">
          <a:xfrm>
            <a:off x="320041" y="6034600"/>
            <a:ext cx="445186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880" b="1" u="sng" dirty="0">
                <a:latin typeface="Times New Roman" panose="02020603050405020304" pitchFamily="18" charset="0"/>
                <a:cs typeface="Times New Roman" panose="02020603050405020304" pitchFamily="18" charset="0"/>
              </a:rPr>
              <a:t>Guide Name: </a:t>
            </a:r>
          </a:p>
          <a:p>
            <a:pPr eaLnBrk="1" hangingPunct="1">
              <a:lnSpc>
                <a:spcPct val="100000"/>
              </a:lnSpc>
              <a:spcBef>
                <a:spcPct val="0"/>
              </a:spcBef>
              <a:buFontTx/>
              <a:buNone/>
            </a:pPr>
            <a:r>
              <a:rPr lang="en-US" altLang="en-US" sz="2880" dirty="0">
                <a:latin typeface="Times New Roman" panose="02020603050405020304" pitchFamily="18" charset="0"/>
                <a:cs typeface="Times New Roman" panose="02020603050405020304" pitchFamily="18" charset="0"/>
              </a:rPr>
              <a:t>Name: Mrs. </a:t>
            </a:r>
            <a:r>
              <a:rPr lang="en-US" altLang="en-US" sz="2880" dirty="0" err="1">
                <a:latin typeface="Times New Roman" panose="02020603050405020304" pitchFamily="18" charset="0"/>
                <a:cs typeface="Times New Roman" panose="02020603050405020304" pitchFamily="18" charset="0"/>
              </a:rPr>
              <a:t>Sahana</a:t>
            </a:r>
            <a:r>
              <a:rPr lang="en-US" altLang="en-US" sz="2880" dirty="0">
                <a:latin typeface="Times New Roman" panose="02020603050405020304" pitchFamily="18" charset="0"/>
                <a:cs typeface="Times New Roman" panose="02020603050405020304" pitchFamily="18" charset="0"/>
              </a:rPr>
              <a:t> </a:t>
            </a:r>
            <a:r>
              <a:rPr lang="en-US" altLang="en-US" sz="2880" dirty="0" err="1">
                <a:latin typeface="Times New Roman" panose="02020603050405020304" pitchFamily="18" charset="0"/>
                <a:cs typeface="Times New Roman" panose="02020603050405020304" pitchFamily="18" charset="0"/>
              </a:rPr>
              <a:t>Bislapur</a:t>
            </a:r>
            <a:endParaRPr lang="en-US" altLang="en-US" sz="2880" dirty="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2880" dirty="0" err="1">
                <a:latin typeface="Times New Roman" panose="02020603050405020304" pitchFamily="18" charset="0"/>
                <a:cs typeface="Times New Roman" panose="02020603050405020304" pitchFamily="18" charset="0"/>
              </a:rPr>
              <a:t>Designation:Asst</a:t>
            </a:r>
            <a:r>
              <a:rPr lang="en-US" altLang="en-US" sz="2880" dirty="0">
                <a:latin typeface="Times New Roman" panose="02020603050405020304" pitchFamily="18" charset="0"/>
                <a:cs typeface="Times New Roman" panose="02020603050405020304" pitchFamily="18" charset="0"/>
              </a:rPr>
              <a:t>. Professor</a:t>
            </a:r>
          </a:p>
        </p:txBody>
      </p:sp>
      <p:sp>
        <p:nvSpPr>
          <p:cNvPr id="3078" name="TextBox 11"/>
          <p:cNvSpPr txBox="1">
            <a:spLocks noChangeArrowheads="1"/>
          </p:cNvSpPr>
          <p:nvPr/>
        </p:nvSpPr>
        <p:spPr bwMode="auto">
          <a:xfrm>
            <a:off x="7860336" y="5261528"/>
            <a:ext cx="6168084"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u="sng" dirty="0">
                <a:latin typeface="Times New Roman" panose="02020603050405020304" pitchFamily="18" charset="0"/>
                <a:cs typeface="Times New Roman" panose="02020603050405020304" pitchFamily="18" charset="0"/>
              </a:rPr>
              <a:t>Students Name: </a:t>
            </a:r>
          </a:p>
          <a:p>
            <a:pPr eaLnBrk="1" hangingPunct="1">
              <a:lnSpc>
                <a:spcPct val="100000"/>
              </a:lnSpc>
              <a:spcBef>
                <a:spcPct val="0"/>
              </a:spcBef>
              <a:buFontTx/>
              <a:buNone/>
            </a:pPr>
            <a:endParaRPr lang="en-US" altLang="en-US" sz="2400" b="1" u="sng" dirty="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2160" b="1" dirty="0" err="1">
                <a:solidFill>
                  <a:srgbClr val="C00000"/>
                </a:solidFill>
                <a:latin typeface="Times New Roman" panose="02020603050405020304" pitchFamily="18" charset="0"/>
                <a:cs typeface="Times New Roman" panose="02020603050405020304" pitchFamily="18" charset="0"/>
              </a:rPr>
              <a:t>Mr.Mihir.M.Savadi</a:t>
            </a:r>
            <a:r>
              <a:rPr lang="en-US" altLang="en-US" sz="2160" b="1" dirty="0">
                <a:solidFill>
                  <a:srgbClr val="C00000"/>
                </a:solidFill>
                <a:latin typeface="Times New Roman" panose="02020603050405020304" pitchFamily="18" charset="0"/>
                <a:cs typeface="Times New Roman" panose="02020603050405020304" pitchFamily="18" charset="0"/>
              </a:rPr>
              <a:t> 	      (2BU21CS066)</a:t>
            </a:r>
            <a:endParaRPr lang="en-IN" altLang="en-US" sz="2160" dirty="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2160" b="1" dirty="0" err="1">
                <a:solidFill>
                  <a:srgbClr val="C00000"/>
                </a:solidFill>
                <a:latin typeface="Times New Roman" panose="02020603050405020304" pitchFamily="18" charset="0"/>
                <a:cs typeface="Times New Roman" panose="02020603050405020304" pitchFamily="18" charset="0"/>
              </a:rPr>
              <a:t>Mr.Omkar.R.Patil</a:t>
            </a:r>
            <a:r>
              <a:rPr lang="en-US" altLang="en-US" sz="2160" b="1" dirty="0">
                <a:solidFill>
                  <a:srgbClr val="C00000"/>
                </a:solidFill>
                <a:latin typeface="Times New Roman" panose="02020603050405020304" pitchFamily="18" charset="0"/>
                <a:cs typeface="Times New Roman" panose="02020603050405020304" pitchFamily="18" charset="0"/>
              </a:rPr>
              <a:t> 	      (2BU21CS078)</a:t>
            </a:r>
          </a:p>
          <a:p>
            <a:pPr eaLnBrk="1" hangingPunct="1">
              <a:lnSpc>
                <a:spcPct val="100000"/>
              </a:lnSpc>
              <a:spcBef>
                <a:spcPct val="0"/>
              </a:spcBef>
              <a:buFontTx/>
              <a:buNone/>
            </a:pPr>
            <a:r>
              <a:rPr lang="en-US" altLang="en-US" sz="2160" b="1" dirty="0" err="1">
                <a:solidFill>
                  <a:srgbClr val="C00000"/>
                </a:solidFill>
                <a:latin typeface="Times New Roman" panose="02020603050405020304" pitchFamily="18" charset="0"/>
                <a:cs typeface="Times New Roman" panose="02020603050405020304" pitchFamily="18" charset="0"/>
              </a:rPr>
              <a:t>Mr.Pratham.R.Chougula</a:t>
            </a:r>
            <a:r>
              <a:rPr lang="en-US" altLang="en-US" sz="2160" b="1" dirty="0">
                <a:solidFill>
                  <a:srgbClr val="C00000"/>
                </a:solidFill>
                <a:latin typeface="Times New Roman" panose="02020603050405020304" pitchFamily="18" charset="0"/>
                <a:cs typeface="Times New Roman" panose="02020603050405020304" pitchFamily="18" charset="0"/>
              </a:rPr>
              <a:t>   (2BU21CS088)</a:t>
            </a:r>
            <a:endParaRPr lang="en-IN" altLang="en-US" sz="2160" dirty="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2160" b="1" dirty="0" err="1">
                <a:solidFill>
                  <a:srgbClr val="C00000"/>
                </a:solidFill>
                <a:latin typeface="Times New Roman" panose="02020603050405020304" pitchFamily="18" charset="0"/>
                <a:cs typeface="Times New Roman" panose="02020603050405020304" pitchFamily="18" charset="0"/>
              </a:rPr>
              <a:t>Mr.Prathamesh.Y.Jadhav</a:t>
            </a:r>
            <a:r>
              <a:rPr lang="en-US" altLang="en-US" sz="2160" b="1" dirty="0">
                <a:solidFill>
                  <a:srgbClr val="C00000"/>
                </a:solidFill>
                <a:latin typeface="Times New Roman" panose="02020603050405020304" pitchFamily="18" charset="0"/>
                <a:cs typeface="Times New Roman" panose="02020603050405020304" pitchFamily="18" charset="0"/>
              </a:rPr>
              <a:t>  (2BU21CS090)</a:t>
            </a:r>
            <a:endParaRPr lang="en-IN" altLang="en-US" sz="2160" dirty="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endParaRPr lang="en-US" altLang="en-US" sz="2400" dirty="0">
              <a:latin typeface="Times New Roman" panose="02020603050405020304" pitchFamily="18" charset="0"/>
              <a:cs typeface="Times New Roman" panose="02020603050405020304" pitchFamily="18" charset="0"/>
            </a:endParaRPr>
          </a:p>
        </p:txBody>
      </p:sp>
      <p:pic>
        <p:nvPicPr>
          <p:cNvPr id="30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1" y="563880"/>
            <a:ext cx="13879830" cy="183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a:spLocks noChangeArrowheads="1"/>
          </p:cNvSpPr>
          <p:nvPr/>
        </p:nvSpPr>
        <p:spPr bwMode="auto">
          <a:xfrm>
            <a:off x="5634990" y="2085976"/>
            <a:ext cx="3360420" cy="46166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en-US" sz="2400" dirty="0">
                <a:solidFill>
                  <a:schemeClr val="accent2">
                    <a:lumMod val="75000"/>
                  </a:schemeClr>
                </a:solidFill>
                <a:latin typeface="Times New Roman" panose="02020603050405020304" pitchFamily="18" charset="0"/>
                <a:cs typeface="Times New Roman" panose="02020603050405020304" pitchFamily="18" charset="0"/>
              </a:rPr>
              <a:t>Accredited by NBA</a:t>
            </a:r>
          </a:p>
        </p:txBody>
      </p:sp>
      <p:sp>
        <p:nvSpPr>
          <p:cNvPr id="7" name="TextBox 6"/>
          <p:cNvSpPr txBox="1"/>
          <p:nvPr/>
        </p:nvSpPr>
        <p:spPr>
          <a:xfrm>
            <a:off x="398146" y="207338"/>
            <a:ext cx="13630274" cy="424732"/>
          </a:xfrm>
          <a:prstGeom prst="rect">
            <a:avLst/>
          </a:prstGeom>
          <a:noFill/>
        </p:spPr>
        <p:txBody>
          <a:bodyPr>
            <a:spAutoFit/>
          </a:bodyPr>
          <a:lstStyle/>
          <a:p>
            <a:pPr algn="ctr">
              <a:defRPr/>
            </a:pPr>
            <a:r>
              <a:rPr lang="en-US" sz="2160" b="1" dirty="0">
                <a:solidFill>
                  <a:schemeClr val="accent5">
                    <a:lumMod val="75000"/>
                  </a:schemeClr>
                </a:solidFill>
                <a:latin typeface="Times New Roman" panose="02020603050405020304" pitchFamily="18" charset="0"/>
                <a:ea typeface="Times New Roman" panose="02020603050405020304" pitchFamily="18" charset="0"/>
              </a:rPr>
              <a:t>VISVESVARAYA TECHNOLOGICAL UNIVERSITY - BELAGAVI</a:t>
            </a:r>
            <a:endParaRPr lang="en-IN" sz="1680" b="1" dirty="0">
              <a:solidFill>
                <a:schemeClr val="accent5">
                  <a:lumMod val="75000"/>
                </a:schemeClr>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17830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185029" y="1778913"/>
            <a:ext cx="12260223" cy="1402794"/>
          </a:xfrm>
          <a:prstGeom prst="rect">
            <a:avLst/>
          </a:prstGeom>
          <a:noFill/>
          <a:ln/>
        </p:spPr>
        <p:txBody>
          <a:bodyPr wrap="square" rtlCol="0" anchor="t"/>
          <a:lstStyle/>
          <a:p>
            <a:pPr marL="0" indent="0">
              <a:lnSpc>
                <a:spcPts val="5523"/>
              </a:lnSpc>
              <a:buNone/>
            </a:pPr>
            <a:r>
              <a:rPr lang="en-US" sz="4418" b="1" kern="0" spc="-44" dirty="0">
                <a:solidFill>
                  <a:srgbClr val="000000"/>
                </a:solidFill>
                <a:latin typeface="Times New Roman" panose="02020603050405020304" pitchFamily="18" charset="0"/>
                <a:ea typeface="Montserrat" pitchFamily="34" charset="-122"/>
                <a:cs typeface="Times New Roman" panose="02020603050405020304" pitchFamily="18" charset="0"/>
              </a:rPr>
              <a:t>Machine Learning Techniques for Fake News Detection</a:t>
            </a:r>
            <a:endParaRPr lang="en-US" sz="4418" dirty="0">
              <a:latin typeface="Times New Roman" panose="02020603050405020304" pitchFamily="18" charset="0"/>
              <a:cs typeface="Times New Roman" panose="02020603050405020304" pitchFamily="18" charset="0"/>
            </a:endParaRPr>
          </a:p>
        </p:txBody>
      </p:sp>
      <p:sp>
        <p:nvSpPr>
          <p:cNvPr id="5" name="Text 3"/>
          <p:cNvSpPr/>
          <p:nvPr/>
        </p:nvSpPr>
        <p:spPr>
          <a:xfrm>
            <a:off x="1185029" y="3798808"/>
            <a:ext cx="3684746" cy="701278"/>
          </a:xfrm>
          <a:prstGeom prst="rect">
            <a:avLst/>
          </a:prstGeom>
          <a:noFill/>
          <a:ln/>
        </p:spPr>
        <p:txBody>
          <a:bodyPr wrap="square" rtlCol="0" anchor="t"/>
          <a:lstStyle/>
          <a:p>
            <a:pPr marL="0" indent="0">
              <a:lnSpc>
                <a:spcPts val="2761"/>
              </a:lnSpc>
              <a:buNone/>
            </a:pPr>
            <a:r>
              <a:rPr lang="en-US" sz="2209" b="1" kern="0" spc="-22" dirty="0">
                <a:solidFill>
                  <a:srgbClr val="000000"/>
                </a:solidFill>
                <a:latin typeface="Times New Roman" panose="02020603050405020304" pitchFamily="18" charset="0"/>
                <a:ea typeface="Montserrat" pitchFamily="34" charset="-122"/>
                <a:cs typeface="Times New Roman" panose="02020603050405020304" pitchFamily="18" charset="0"/>
              </a:rPr>
              <a:t>Natural Language Processing</a:t>
            </a:r>
            <a:endParaRPr lang="en-US" sz="2209" dirty="0">
              <a:latin typeface="Times New Roman" panose="02020603050405020304" pitchFamily="18" charset="0"/>
              <a:cs typeface="Times New Roman" panose="02020603050405020304" pitchFamily="18" charset="0"/>
            </a:endParaRPr>
          </a:p>
        </p:txBody>
      </p:sp>
      <p:sp>
        <p:nvSpPr>
          <p:cNvPr id="6" name="Text 4"/>
          <p:cNvSpPr/>
          <p:nvPr/>
        </p:nvSpPr>
        <p:spPr>
          <a:xfrm>
            <a:off x="1185029" y="4500086"/>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Analyzing the linguistic patterns and content of news articles to identify potential indicators of fakeness.</a:t>
            </a:r>
            <a:endParaRPr lang="en-US" sz="1944" dirty="0"/>
          </a:p>
        </p:txBody>
      </p:sp>
      <p:sp>
        <p:nvSpPr>
          <p:cNvPr id="7" name="Text 5"/>
          <p:cNvSpPr/>
          <p:nvPr/>
        </p:nvSpPr>
        <p:spPr>
          <a:xfrm>
            <a:off x="5479613" y="3798808"/>
            <a:ext cx="2964656"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Times New Roman" panose="02020603050405020304" pitchFamily="18" charset="0"/>
                <a:ea typeface="Montserrat" pitchFamily="34" charset="-122"/>
                <a:cs typeface="Times New Roman" panose="02020603050405020304" pitchFamily="18" charset="0"/>
              </a:rPr>
              <a:t>Feature Engineering</a:t>
            </a:r>
            <a:endParaRPr lang="en-US" sz="2209" dirty="0">
              <a:latin typeface="Times New Roman" panose="02020603050405020304" pitchFamily="18" charset="0"/>
              <a:cs typeface="Times New Roman" panose="02020603050405020304" pitchFamily="18" charset="0"/>
            </a:endParaRPr>
          </a:p>
        </p:txBody>
      </p:sp>
      <p:sp>
        <p:nvSpPr>
          <p:cNvPr id="8" name="Text 6"/>
          <p:cNvSpPr/>
          <p:nvPr/>
        </p:nvSpPr>
        <p:spPr>
          <a:xfrm>
            <a:off x="5479613" y="4396264"/>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Extracting relevant features from news data, such as source credibility, sentiment, and writing style.</a:t>
            </a:r>
            <a:endParaRPr lang="en-US" sz="1944" dirty="0"/>
          </a:p>
        </p:txBody>
      </p:sp>
      <p:sp>
        <p:nvSpPr>
          <p:cNvPr id="9" name="Text 7"/>
          <p:cNvSpPr/>
          <p:nvPr/>
        </p:nvSpPr>
        <p:spPr>
          <a:xfrm>
            <a:off x="9774198" y="3798808"/>
            <a:ext cx="3039428"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Times New Roman" panose="02020603050405020304" pitchFamily="18" charset="0"/>
                <a:ea typeface="Montserrat" pitchFamily="34" charset="-122"/>
                <a:cs typeface="Times New Roman" panose="02020603050405020304" pitchFamily="18" charset="0"/>
              </a:rPr>
              <a:t>Classification Models</a:t>
            </a:r>
            <a:endParaRPr lang="en-US" sz="2209" dirty="0">
              <a:latin typeface="Times New Roman" panose="02020603050405020304" pitchFamily="18" charset="0"/>
              <a:cs typeface="Times New Roman" panose="02020603050405020304" pitchFamily="18" charset="0"/>
            </a:endParaRPr>
          </a:p>
        </p:txBody>
      </p:sp>
      <p:sp>
        <p:nvSpPr>
          <p:cNvPr id="10" name="Text 8"/>
          <p:cNvSpPr/>
          <p:nvPr/>
        </p:nvSpPr>
        <p:spPr>
          <a:xfrm>
            <a:off x="9774198" y="4396264"/>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Employing supervised and unsupervised learning algorithms to classify news articles as real or fake.</a:t>
            </a:r>
            <a:endParaRPr lang="en-US" sz="1944"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31774" y="1999059"/>
            <a:ext cx="4910733" cy="4231481"/>
          </a:xfrm>
          <a:prstGeom prst="rect">
            <a:avLst/>
          </a:prstGeom>
        </p:spPr>
      </p:pic>
      <p:sp>
        <p:nvSpPr>
          <p:cNvPr id="6" name="Text 2"/>
          <p:cNvSpPr/>
          <p:nvPr/>
        </p:nvSpPr>
        <p:spPr>
          <a:xfrm>
            <a:off x="805815" y="633532"/>
            <a:ext cx="7532370" cy="1308021"/>
          </a:xfrm>
          <a:prstGeom prst="rect">
            <a:avLst/>
          </a:prstGeom>
          <a:noFill/>
          <a:ln/>
        </p:spPr>
        <p:txBody>
          <a:bodyPr wrap="square" rtlCol="0" anchor="t"/>
          <a:lstStyle/>
          <a:p>
            <a:pPr marL="0" indent="0">
              <a:lnSpc>
                <a:spcPts val="5151"/>
              </a:lnSpc>
              <a:buNone/>
            </a:pPr>
            <a:r>
              <a:rPr lang="en-US" sz="4121" b="1" kern="0" spc="-41" dirty="0">
                <a:solidFill>
                  <a:srgbClr val="000000"/>
                </a:solidFill>
                <a:latin typeface="Times New Roman" panose="02020603050405020304" pitchFamily="18" charset="0"/>
                <a:ea typeface="Montserrat" pitchFamily="34" charset="-122"/>
                <a:cs typeface="Times New Roman" panose="02020603050405020304" pitchFamily="18" charset="0"/>
              </a:rPr>
              <a:t>Feature Engineering for Fake News Datasets</a:t>
            </a:r>
            <a:endParaRPr lang="en-US" sz="4121" dirty="0">
              <a:latin typeface="Times New Roman" panose="02020603050405020304" pitchFamily="18" charset="0"/>
              <a:cs typeface="Times New Roman" panose="02020603050405020304" pitchFamily="18" charset="0"/>
            </a:endParaRPr>
          </a:p>
        </p:txBody>
      </p:sp>
      <p:sp>
        <p:nvSpPr>
          <p:cNvPr id="7" name="Shape 3"/>
          <p:cNvSpPr/>
          <p:nvPr/>
        </p:nvSpPr>
        <p:spPr>
          <a:xfrm>
            <a:off x="1136809" y="2286833"/>
            <a:ext cx="28694" cy="5309116"/>
          </a:xfrm>
          <a:prstGeom prst="roundRect">
            <a:avLst>
              <a:gd name="adj" fmla="val 144443"/>
            </a:avLst>
          </a:prstGeom>
          <a:solidFill>
            <a:srgbClr val="D8D4D4"/>
          </a:solidFill>
          <a:ln/>
        </p:spPr>
      </p:sp>
      <p:sp>
        <p:nvSpPr>
          <p:cNvPr id="8" name="Shape 4"/>
          <p:cNvSpPr/>
          <p:nvPr/>
        </p:nvSpPr>
        <p:spPr>
          <a:xfrm>
            <a:off x="1410117" y="2790408"/>
            <a:ext cx="805815" cy="28694"/>
          </a:xfrm>
          <a:prstGeom prst="roundRect">
            <a:avLst>
              <a:gd name="adj" fmla="val 144443"/>
            </a:avLst>
          </a:prstGeom>
          <a:solidFill>
            <a:srgbClr val="D8D4D4"/>
          </a:solidFill>
          <a:ln/>
        </p:spPr>
      </p:sp>
      <p:sp>
        <p:nvSpPr>
          <p:cNvPr id="9" name="Shape 5"/>
          <p:cNvSpPr/>
          <p:nvPr/>
        </p:nvSpPr>
        <p:spPr>
          <a:xfrm>
            <a:off x="892076" y="2545794"/>
            <a:ext cx="518041" cy="518041"/>
          </a:xfrm>
          <a:prstGeom prst="roundRect">
            <a:avLst>
              <a:gd name="adj" fmla="val 8001"/>
            </a:avLst>
          </a:prstGeom>
          <a:solidFill>
            <a:srgbClr val="F2EEEE"/>
          </a:solidFill>
          <a:ln/>
        </p:spPr>
      </p:sp>
      <p:sp>
        <p:nvSpPr>
          <p:cNvPr id="10" name="Text 6"/>
          <p:cNvSpPr/>
          <p:nvPr/>
        </p:nvSpPr>
        <p:spPr>
          <a:xfrm>
            <a:off x="1091148" y="2647831"/>
            <a:ext cx="119896" cy="313968"/>
          </a:xfrm>
          <a:prstGeom prst="rect">
            <a:avLst/>
          </a:prstGeom>
          <a:noFill/>
          <a:ln/>
        </p:spPr>
        <p:txBody>
          <a:bodyPr wrap="none" rtlCol="0" anchor="t"/>
          <a:lstStyle/>
          <a:p>
            <a:pPr marL="0" indent="0" algn="ctr">
              <a:lnSpc>
                <a:spcPts val="2472"/>
              </a:lnSpc>
              <a:buNone/>
            </a:pPr>
            <a:r>
              <a:rPr lang="en-US" sz="2472" b="1" kern="0" spc="-25" dirty="0">
                <a:solidFill>
                  <a:srgbClr val="3D3838"/>
                </a:solidFill>
                <a:latin typeface="Montserrat" pitchFamily="34" charset="0"/>
                <a:ea typeface="Montserrat" pitchFamily="34" charset="-122"/>
                <a:cs typeface="Montserrat" pitchFamily="34" charset="-120"/>
              </a:rPr>
              <a:t>1</a:t>
            </a:r>
            <a:endParaRPr lang="en-US" sz="2472" dirty="0"/>
          </a:p>
        </p:txBody>
      </p:sp>
      <p:sp>
        <p:nvSpPr>
          <p:cNvPr id="11" name="Text 7"/>
          <p:cNvSpPr/>
          <p:nvPr/>
        </p:nvSpPr>
        <p:spPr>
          <a:xfrm>
            <a:off x="2417445" y="2516981"/>
            <a:ext cx="2616518" cy="327065"/>
          </a:xfrm>
          <a:prstGeom prst="rect">
            <a:avLst/>
          </a:prstGeom>
          <a:noFill/>
          <a:ln/>
        </p:spPr>
        <p:txBody>
          <a:bodyPr wrap="none" rtlCol="0" anchor="t"/>
          <a:lstStyle/>
          <a:p>
            <a:pPr marL="0" indent="0" algn="l">
              <a:lnSpc>
                <a:spcPts val="2575"/>
              </a:lnSpc>
              <a:buNone/>
            </a:pPr>
            <a:r>
              <a:rPr lang="en-US" sz="2060" b="1" kern="0" spc="-21" dirty="0">
                <a:solidFill>
                  <a:srgbClr val="3D3838"/>
                </a:solidFill>
                <a:latin typeface="Times New Roman" panose="02020603050405020304" pitchFamily="18" charset="0"/>
                <a:ea typeface="Montserrat" pitchFamily="34" charset="-122"/>
                <a:cs typeface="Times New Roman" panose="02020603050405020304" pitchFamily="18" charset="0"/>
              </a:rPr>
              <a:t>Textual Features</a:t>
            </a:r>
            <a:endParaRPr lang="en-US" sz="2060" dirty="0">
              <a:latin typeface="Times New Roman" panose="02020603050405020304" pitchFamily="18" charset="0"/>
              <a:cs typeface="Times New Roman" panose="02020603050405020304" pitchFamily="18" charset="0"/>
            </a:endParaRPr>
          </a:p>
        </p:txBody>
      </p:sp>
      <p:sp>
        <p:nvSpPr>
          <p:cNvPr id="12" name="Text 8"/>
          <p:cNvSpPr/>
          <p:nvPr/>
        </p:nvSpPr>
        <p:spPr>
          <a:xfrm>
            <a:off x="2417445" y="2982158"/>
            <a:ext cx="5920740" cy="690801"/>
          </a:xfrm>
          <a:prstGeom prst="rect">
            <a:avLst/>
          </a:prstGeom>
          <a:noFill/>
          <a:ln/>
        </p:spPr>
        <p:txBody>
          <a:bodyPr wrap="square" rtlCol="0" anchor="t"/>
          <a:lstStyle/>
          <a:p>
            <a:pPr marL="0" indent="0" algn="l">
              <a:lnSpc>
                <a:spcPts val="2720"/>
              </a:lnSpc>
              <a:buNone/>
            </a:pPr>
            <a:r>
              <a:rPr lang="en-US" sz="1813" dirty="0">
                <a:solidFill>
                  <a:srgbClr val="3D3838"/>
                </a:solidFill>
                <a:latin typeface="Source Sans Pro" pitchFamily="34" charset="0"/>
                <a:ea typeface="Source Sans Pro" pitchFamily="34" charset="-122"/>
                <a:cs typeface="Source Sans Pro" pitchFamily="34" charset="-120"/>
              </a:rPr>
              <a:t>Analyzing the content of news articles, including sentiment, readability, and linguistic complexity.</a:t>
            </a:r>
            <a:endParaRPr lang="en-US" sz="1813" dirty="0"/>
          </a:p>
        </p:txBody>
      </p:sp>
      <p:sp>
        <p:nvSpPr>
          <p:cNvPr id="13" name="Shape 9"/>
          <p:cNvSpPr/>
          <p:nvPr/>
        </p:nvSpPr>
        <p:spPr>
          <a:xfrm>
            <a:off x="1410117" y="4636830"/>
            <a:ext cx="805815" cy="28694"/>
          </a:xfrm>
          <a:prstGeom prst="roundRect">
            <a:avLst>
              <a:gd name="adj" fmla="val 144443"/>
            </a:avLst>
          </a:prstGeom>
          <a:solidFill>
            <a:srgbClr val="D8D4D4"/>
          </a:solidFill>
          <a:ln/>
        </p:spPr>
      </p:sp>
      <p:sp>
        <p:nvSpPr>
          <p:cNvPr id="14" name="Shape 10"/>
          <p:cNvSpPr/>
          <p:nvPr/>
        </p:nvSpPr>
        <p:spPr>
          <a:xfrm>
            <a:off x="892076" y="4392216"/>
            <a:ext cx="518041" cy="518041"/>
          </a:xfrm>
          <a:prstGeom prst="roundRect">
            <a:avLst>
              <a:gd name="adj" fmla="val 8001"/>
            </a:avLst>
          </a:prstGeom>
          <a:solidFill>
            <a:srgbClr val="F2EEEE"/>
          </a:solidFill>
          <a:ln/>
        </p:spPr>
      </p:sp>
      <p:sp>
        <p:nvSpPr>
          <p:cNvPr id="15" name="Text 11"/>
          <p:cNvSpPr/>
          <p:nvPr/>
        </p:nvSpPr>
        <p:spPr>
          <a:xfrm>
            <a:off x="1060073" y="4494252"/>
            <a:ext cx="182047" cy="313968"/>
          </a:xfrm>
          <a:prstGeom prst="rect">
            <a:avLst/>
          </a:prstGeom>
          <a:noFill/>
          <a:ln/>
        </p:spPr>
        <p:txBody>
          <a:bodyPr wrap="none" rtlCol="0" anchor="t"/>
          <a:lstStyle/>
          <a:p>
            <a:pPr marL="0" indent="0" algn="ctr">
              <a:lnSpc>
                <a:spcPts val="2472"/>
              </a:lnSpc>
              <a:buNone/>
            </a:pPr>
            <a:r>
              <a:rPr lang="en-US" sz="2472" b="1" kern="0" spc="-25" dirty="0">
                <a:solidFill>
                  <a:srgbClr val="3D3838"/>
                </a:solidFill>
                <a:latin typeface="Montserrat" pitchFamily="34" charset="0"/>
                <a:ea typeface="Montserrat" pitchFamily="34" charset="-122"/>
                <a:cs typeface="Montserrat" pitchFamily="34" charset="-120"/>
              </a:rPr>
              <a:t>2</a:t>
            </a:r>
            <a:endParaRPr lang="en-US" sz="2472" dirty="0"/>
          </a:p>
        </p:txBody>
      </p:sp>
      <p:sp>
        <p:nvSpPr>
          <p:cNvPr id="16" name="Text 12"/>
          <p:cNvSpPr/>
          <p:nvPr/>
        </p:nvSpPr>
        <p:spPr>
          <a:xfrm>
            <a:off x="2417445" y="4363403"/>
            <a:ext cx="3087172" cy="327065"/>
          </a:xfrm>
          <a:prstGeom prst="rect">
            <a:avLst/>
          </a:prstGeom>
          <a:noFill/>
          <a:ln/>
        </p:spPr>
        <p:txBody>
          <a:bodyPr wrap="none" rtlCol="0" anchor="t"/>
          <a:lstStyle/>
          <a:p>
            <a:pPr marL="0" indent="0" algn="l">
              <a:lnSpc>
                <a:spcPts val="2575"/>
              </a:lnSpc>
              <a:buNone/>
            </a:pPr>
            <a:r>
              <a:rPr lang="en-US" sz="2060" b="1" kern="0" spc="-21" dirty="0">
                <a:solidFill>
                  <a:srgbClr val="3D3838"/>
                </a:solidFill>
                <a:latin typeface="Times New Roman" panose="02020603050405020304" pitchFamily="18" charset="0"/>
                <a:ea typeface="Montserrat" pitchFamily="34" charset="-122"/>
                <a:cs typeface="Times New Roman" panose="02020603050405020304" pitchFamily="18" charset="0"/>
              </a:rPr>
              <a:t>Source-based Features</a:t>
            </a:r>
            <a:endParaRPr lang="en-US" sz="2060" dirty="0">
              <a:latin typeface="Times New Roman" panose="02020603050405020304" pitchFamily="18" charset="0"/>
              <a:cs typeface="Times New Roman" panose="02020603050405020304" pitchFamily="18" charset="0"/>
            </a:endParaRPr>
          </a:p>
        </p:txBody>
      </p:sp>
      <p:sp>
        <p:nvSpPr>
          <p:cNvPr id="17" name="Text 13"/>
          <p:cNvSpPr/>
          <p:nvPr/>
        </p:nvSpPr>
        <p:spPr>
          <a:xfrm>
            <a:off x="2417445" y="4828580"/>
            <a:ext cx="5920740" cy="690801"/>
          </a:xfrm>
          <a:prstGeom prst="rect">
            <a:avLst/>
          </a:prstGeom>
          <a:noFill/>
          <a:ln/>
        </p:spPr>
        <p:txBody>
          <a:bodyPr wrap="square" rtlCol="0" anchor="t"/>
          <a:lstStyle/>
          <a:p>
            <a:pPr marL="0" indent="0" algn="l">
              <a:lnSpc>
                <a:spcPts val="2720"/>
              </a:lnSpc>
              <a:buNone/>
            </a:pPr>
            <a:r>
              <a:rPr lang="en-US" sz="1813" dirty="0">
                <a:solidFill>
                  <a:srgbClr val="3D3838"/>
                </a:solidFill>
                <a:latin typeface="Source Sans Pro" pitchFamily="34" charset="0"/>
                <a:ea typeface="Source Sans Pro" pitchFamily="34" charset="-122"/>
                <a:cs typeface="Source Sans Pro" pitchFamily="34" charset="-120"/>
              </a:rPr>
              <a:t>Evaluating the credibility and reputation of the news source, as well as its past accuracy.</a:t>
            </a:r>
            <a:endParaRPr lang="en-US" sz="1813" dirty="0"/>
          </a:p>
        </p:txBody>
      </p:sp>
      <p:sp>
        <p:nvSpPr>
          <p:cNvPr id="18" name="Shape 14"/>
          <p:cNvSpPr/>
          <p:nvPr/>
        </p:nvSpPr>
        <p:spPr>
          <a:xfrm>
            <a:off x="1410117" y="6483251"/>
            <a:ext cx="805815" cy="28694"/>
          </a:xfrm>
          <a:prstGeom prst="roundRect">
            <a:avLst>
              <a:gd name="adj" fmla="val 144443"/>
            </a:avLst>
          </a:prstGeom>
          <a:solidFill>
            <a:srgbClr val="D8D4D4"/>
          </a:solidFill>
          <a:ln/>
        </p:spPr>
      </p:sp>
      <p:sp>
        <p:nvSpPr>
          <p:cNvPr id="19" name="Shape 15"/>
          <p:cNvSpPr/>
          <p:nvPr/>
        </p:nvSpPr>
        <p:spPr>
          <a:xfrm>
            <a:off x="892076" y="6238637"/>
            <a:ext cx="518041" cy="518041"/>
          </a:xfrm>
          <a:prstGeom prst="roundRect">
            <a:avLst>
              <a:gd name="adj" fmla="val 8001"/>
            </a:avLst>
          </a:prstGeom>
          <a:solidFill>
            <a:srgbClr val="F2EEEE"/>
          </a:solidFill>
          <a:ln/>
        </p:spPr>
      </p:sp>
      <p:sp>
        <p:nvSpPr>
          <p:cNvPr id="20" name="Text 16"/>
          <p:cNvSpPr/>
          <p:nvPr/>
        </p:nvSpPr>
        <p:spPr>
          <a:xfrm>
            <a:off x="1059716" y="6340673"/>
            <a:ext cx="182761" cy="313968"/>
          </a:xfrm>
          <a:prstGeom prst="rect">
            <a:avLst/>
          </a:prstGeom>
          <a:noFill/>
          <a:ln/>
        </p:spPr>
        <p:txBody>
          <a:bodyPr wrap="none" rtlCol="0" anchor="t"/>
          <a:lstStyle/>
          <a:p>
            <a:pPr marL="0" indent="0" algn="ctr">
              <a:lnSpc>
                <a:spcPts val="2472"/>
              </a:lnSpc>
              <a:buNone/>
            </a:pPr>
            <a:r>
              <a:rPr lang="en-US" sz="2472" b="1" kern="0" spc="-25" dirty="0">
                <a:solidFill>
                  <a:srgbClr val="3D3838"/>
                </a:solidFill>
                <a:latin typeface="Montserrat" pitchFamily="34" charset="0"/>
                <a:ea typeface="Montserrat" pitchFamily="34" charset="-122"/>
                <a:cs typeface="Montserrat" pitchFamily="34" charset="-120"/>
              </a:rPr>
              <a:t>3</a:t>
            </a:r>
            <a:endParaRPr lang="en-US" sz="2472" dirty="0"/>
          </a:p>
        </p:txBody>
      </p:sp>
      <p:sp>
        <p:nvSpPr>
          <p:cNvPr id="21" name="Text 17"/>
          <p:cNvSpPr/>
          <p:nvPr/>
        </p:nvSpPr>
        <p:spPr>
          <a:xfrm>
            <a:off x="2417445" y="6209824"/>
            <a:ext cx="3688080" cy="327065"/>
          </a:xfrm>
          <a:prstGeom prst="rect">
            <a:avLst/>
          </a:prstGeom>
          <a:noFill/>
          <a:ln/>
        </p:spPr>
        <p:txBody>
          <a:bodyPr wrap="none" rtlCol="0" anchor="t"/>
          <a:lstStyle/>
          <a:p>
            <a:pPr marL="0" indent="0" algn="l">
              <a:lnSpc>
                <a:spcPts val="2575"/>
              </a:lnSpc>
              <a:buNone/>
            </a:pPr>
            <a:r>
              <a:rPr lang="en-US" sz="2060" b="1" kern="0" spc="-21" dirty="0">
                <a:solidFill>
                  <a:srgbClr val="3D3838"/>
                </a:solidFill>
                <a:latin typeface="Times New Roman" panose="02020603050405020304" pitchFamily="18" charset="0"/>
                <a:ea typeface="Montserrat" pitchFamily="34" charset="-122"/>
                <a:cs typeface="Times New Roman" panose="02020603050405020304" pitchFamily="18" charset="0"/>
              </a:rPr>
              <a:t>User Engagement Features</a:t>
            </a:r>
            <a:endParaRPr lang="en-US" sz="2060" dirty="0">
              <a:latin typeface="Times New Roman" panose="02020603050405020304" pitchFamily="18" charset="0"/>
              <a:cs typeface="Times New Roman" panose="02020603050405020304" pitchFamily="18" charset="0"/>
            </a:endParaRPr>
          </a:p>
        </p:txBody>
      </p:sp>
      <p:sp>
        <p:nvSpPr>
          <p:cNvPr id="22" name="Text 18"/>
          <p:cNvSpPr/>
          <p:nvPr/>
        </p:nvSpPr>
        <p:spPr>
          <a:xfrm>
            <a:off x="2417445" y="6675001"/>
            <a:ext cx="5920740" cy="690801"/>
          </a:xfrm>
          <a:prstGeom prst="rect">
            <a:avLst/>
          </a:prstGeom>
          <a:noFill/>
          <a:ln/>
        </p:spPr>
        <p:txBody>
          <a:bodyPr wrap="square" rtlCol="0" anchor="t"/>
          <a:lstStyle/>
          <a:p>
            <a:pPr marL="0" indent="0" algn="l">
              <a:lnSpc>
                <a:spcPts val="2720"/>
              </a:lnSpc>
              <a:buNone/>
            </a:pPr>
            <a:r>
              <a:rPr lang="en-US" sz="1813" dirty="0">
                <a:solidFill>
                  <a:srgbClr val="3D3838"/>
                </a:solidFill>
                <a:latin typeface="Source Sans Pro" pitchFamily="34" charset="0"/>
                <a:ea typeface="Source Sans Pro" pitchFamily="34" charset="-122"/>
                <a:cs typeface="Source Sans Pro" pitchFamily="34" charset="-120"/>
              </a:rPr>
              <a:t>Examining user interactions and engagement patterns, such as shares, comments, and user ratings.</a:t>
            </a:r>
            <a:endParaRPr lang="en-US" sz="1813"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strips(downLeft)">
                                      <p:cBhvr>
                                        <p:cTn id="14" dur="500"/>
                                        <p:tgtEl>
                                          <p:spTgt spid="16"/>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Left)">
                                      <p:cBhvr>
                                        <p:cTn id="17" dur="500"/>
                                        <p:tgtEl>
                                          <p:spTgt spid="17"/>
                                        </p:tgtEl>
                                      </p:cBhvr>
                                    </p:animEffect>
                                  </p:childTnLst>
                                </p:cTn>
                              </p:par>
                            </p:childTnLst>
                          </p:cTn>
                        </p:par>
                        <p:par>
                          <p:cTn id="18" fill="hold">
                            <p:stCondLst>
                              <p:cond delay="1000"/>
                            </p:stCondLst>
                            <p:childTnLst>
                              <p:par>
                                <p:cTn id="19" presetID="18" presetClass="entr" presetSubtype="12"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strips(downLeft)">
                                      <p:cBhvr>
                                        <p:cTn id="21" dur="500"/>
                                        <p:tgtEl>
                                          <p:spTgt spid="21"/>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strips(downLef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35029" y="2835593"/>
            <a:ext cx="5016222" cy="2558296"/>
          </a:xfrm>
          <a:prstGeom prst="rect">
            <a:avLst/>
          </a:prstGeom>
        </p:spPr>
      </p:pic>
      <p:sp>
        <p:nvSpPr>
          <p:cNvPr id="6" name="Text 2"/>
          <p:cNvSpPr/>
          <p:nvPr/>
        </p:nvSpPr>
        <p:spPr>
          <a:xfrm>
            <a:off x="6144458" y="1208246"/>
            <a:ext cx="7280196" cy="534114"/>
          </a:xfrm>
          <a:prstGeom prst="rect">
            <a:avLst/>
          </a:prstGeom>
          <a:noFill/>
          <a:ln/>
        </p:spPr>
        <p:txBody>
          <a:bodyPr wrap="none" rtlCol="0" anchor="t"/>
          <a:lstStyle/>
          <a:p>
            <a:pPr marL="0" indent="0">
              <a:lnSpc>
                <a:spcPts val="4206"/>
              </a:lnSpc>
              <a:buNone/>
            </a:pPr>
            <a:r>
              <a:rPr lang="en-US" sz="3365" b="1" kern="0" spc="-34" dirty="0">
                <a:solidFill>
                  <a:srgbClr val="000000"/>
                </a:solidFill>
                <a:latin typeface="Times New Roman" panose="02020603050405020304" pitchFamily="18" charset="0"/>
                <a:ea typeface="Montserrat" pitchFamily="34" charset="-122"/>
                <a:cs typeface="Times New Roman" panose="02020603050405020304" pitchFamily="18" charset="0"/>
              </a:rPr>
              <a:t>Supervised Learning Approaches</a:t>
            </a:r>
            <a:endParaRPr lang="en-US" sz="3365" dirty="0">
              <a:latin typeface="Times New Roman" panose="02020603050405020304" pitchFamily="18" charset="0"/>
              <a:cs typeface="Times New Roman" panose="02020603050405020304" pitchFamily="18" charset="0"/>
            </a:endParaRPr>
          </a:p>
        </p:txBody>
      </p:sp>
      <p:sp>
        <p:nvSpPr>
          <p:cNvPr id="7" name="Shape 3"/>
          <p:cNvSpPr/>
          <p:nvPr/>
        </p:nvSpPr>
        <p:spPr>
          <a:xfrm>
            <a:off x="6144458" y="2024301"/>
            <a:ext cx="7827883" cy="1037749"/>
          </a:xfrm>
          <a:prstGeom prst="roundRect">
            <a:avLst>
              <a:gd name="adj" fmla="val 3262"/>
            </a:avLst>
          </a:prstGeom>
          <a:solidFill>
            <a:srgbClr val="F2EEEE"/>
          </a:solidFill>
          <a:ln/>
        </p:spPr>
      </p:sp>
      <p:sp>
        <p:nvSpPr>
          <p:cNvPr id="8" name="Text 4"/>
          <p:cNvSpPr/>
          <p:nvPr/>
        </p:nvSpPr>
        <p:spPr>
          <a:xfrm>
            <a:off x="6332458" y="2212300"/>
            <a:ext cx="2143482" cy="267057"/>
          </a:xfrm>
          <a:prstGeom prst="rect">
            <a:avLst/>
          </a:prstGeom>
          <a:noFill/>
          <a:ln/>
        </p:spPr>
        <p:txBody>
          <a:bodyPr wrap="none" rtlCol="0" anchor="t"/>
          <a:lstStyle/>
          <a:p>
            <a:pPr marL="0" indent="0">
              <a:lnSpc>
                <a:spcPts val="2103"/>
              </a:lnSpc>
              <a:buNone/>
            </a:pPr>
            <a:r>
              <a:rPr lang="en-US" sz="1683" b="1" kern="0" spc="-17" dirty="0">
                <a:solidFill>
                  <a:srgbClr val="3D3838"/>
                </a:solidFill>
                <a:latin typeface="Times New Roman" panose="02020603050405020304" pitchFamily="18" charset="0"/>
                <a:ea typeface="Montserrat" pitchFamily="34" charset="-122"/>
                <a:cs typeface="Times New Roman" panose="02020603050405020304" pitchFamily="18" charset="0"/>
              </a:rPr>
              <a:t>Logistic </a:t>
            </a:r>
            <a:r>
              <a:rPr lang="en-US" b="1" kern="0" spc="-17" dirty="0">
                <a:solidFill>
                  <a:srgbClr val="3D3838"/>
                </a:solidFill>
                <a:latin typeface="Times New Roman" panose="02020603050405020304" pitchFamily="18" charset="0"/>
                <a:ea typeface="Montserrat" pitchFamily="34" charset="-122"/>
                <a:cs typeface="Times New Roman" panose="02020603050405020304" pitchFamily="18" charset="0"/>
              </a:rPr>
              <a:t>Regression</a:t>
            </a:r>
            <a:endParaRPr lang="en-US" sz="1683" dirty="0">
              <a:latin typeface="Times New Roman" panose="02020603050405020304" pitchFamily="18" charset="0"/>
              <a:cs typeface="Times New Roman" panose="02020603050405020304" pitchFamily="18" charset="0"/>
            </a:endParaRPr>
          </a:p>
        </p:txBody>
      </p:sp>
      <p:sp>
        <p:nvSpPr>
          <p:cNvPr id="9" name="Text 5"/>
          <p:cNvSpPr/>
          <p:nvPr/>
        </p:nvSpPr>
        <p:spPr>
          <a:xfrm>
            <a:off x="6332458" y="2592110"/>
            <a:ext cx="7451884" cy="281940"/>
          </a:xfrm>
          <a:prstGeom prst="rect">
            <a:avLst/>
          </a:prstGeom>
          <a:noFill/>
          <a:ln/>
        </p:spPr>
        <p:txBody>
          <a:bodyPr wrap="none" rtlCol="0" anchor="t"/>
          <a:lstStyle/>
          <a:p>
            <a:pPr marL="0" indent="0">
              <a:lnSpc>
                <a:spcPts val="2221"/>
              </a:lnSpc>
              <a:buNone/>
            </a:pPr>
            <a:r>
              <a:rPr lang="en-US" sz="1481" dirty="0">
                <a:solidFill>
                  <a:srgbClr val="3D3838"/>
                </a:solidFill>
                <a:latin typeface="Source Sans Pro" pitchFamily="34" charset="0"/>
                <a:ea typeface="Source Sans Pro" pitchFamily="34" charset="-122"/>
                <a:cs typeface="Source Sans Pro" pitchFamily="34" charset="-120"/>
              </a:rPr>
              <a:t>A classic </a:t>
            </a:r>
            <a:r>
              <a:rPr lang="en-US" sz="1600" dirty="0">
                <a:solidFill>
                  <a:srgbClr val="3D3838"/>
                </a:solidFill>
                <a:latin typeface="Source Sans Pro" pitchFamily="34" charset="0"/>
                <a:ea typeface="Source Sans Pro" pitchFamily="34" charset="-122"/>
                <a:cs typeface="Source Sans Pro" pitchFamily="34" charset="-120"/>
              </a:rPr>
              <a:t>model</a:t>
            </a:r>
            <a:r>
              <a:rPr lang="en-US" sz="1481" dirty="0">
                <a:solidFill>
                  <a:srgbClr val="3D3838"/>
                </a:solidFill>
                <a:latin typeface="Source Sans Pro" pitchFamily="34" charset="0"/>
                <a:ea typeface="Source Sans Pro" pitchFamily="34" charset="-122"/>
                <a:cs typeface="Source Sans Pro" pitchFamily="34" charset="-120"/>
              </a:rPr>
              <a:t> for binary classification tasks, such as identifying fake news articles.</a:t>
            </a:r>
            <a:endParaRPr lang="en-US" sz="1481" dirty="0"/>
          </a:p>
        </p:txBody>
      </p:sp>
      <p:sp>
        <p:nvSpPr>
          <p:cNvPr id="10" name="Shape 6"/>
          <p:cNvSpPr/>
          <p:nvPr/>
        </p:nvSpPr>
        <p:spPr>
          <a:xfrm>
            <a:off x="6144458" y="3250049"/>
            <a:ext cx="7827883" cy="1319689"/>
          </a:xfrm>
          <a:prstGeom prst="roundRect">
            <a:avLst>
              <a:gd name="adj" fmla="val 2565"/>
            </a:avLst>
          </a:prstGeom>
          <a:solidFill>
            <a:srgbClr val="F2EEEE"/>
          </a:solidFill>
          <a:ln/>
        </p:spPr>
      </p:sp>
      <p:sp>
        <p:nvSpPr>
          <p:cNvPr id="11" name="Text 7"/>
          <p:cNvSpPr/>
          <p:nvPr/>
        </p:nvSpPr>
        <p:spPr>
          <a:xfrm>
            <a:off x="6332458" y="3438049"/>
            <a:ext cx="2779871" cy="267057"/>
          </a:xfrm>
          <a:prstGeom prst="rect">
            <a:avLst/>
          </a:prstGeom>
          <a:noFill/>
          <a:ln/>
        </p:spPr>
        <p:txBody>
          <a:bodyPr wrap="none" rtlCol="0" anchor="t"/>
          <a:lstStyle/>
          <a:p>
            <a:pPr marL="0" indent="0">
              <a:lnSpc>
                <a:spcPts val="2103"/>
              </a:lnSpc>
              <a:buNone/>
            </a:pPr>
            <a:r>
              <a:rPr lang="en-US" sz="1683" b="1" kern="0" spc="-17" dirty="0">
                <a:solidFill>
                  <a:srgbClr val="3D3838"/>
                </a:solidFill>
                <a:latin typeface="Times New Roman" panose="02020603050405020304" pitchFamily="18" charset="0"/>
                <a:ea typeface="Montserrat" pitchFamily="34" charset="-122"/>
                <a:cs typeface="Times New Roman" panose="02020603050405020304" pitchFamily="18" charset="0"/>
              </a:rPr>
              <a:t>Support </a:t>
            </a:r>
            <a:r>
              <a:rPr lang="en-US" b="1" kern="0" spc="-17" dirty="0">
                <a:solidFill>
                  <a:srgbClr val="3D3838"/>
                </a:solidFill>
                <a:latin typeface="Times New Roman" panose="02020603050405020304" pitchFamily="18" charset="0"/>
                <a:ea typeface="Montserrat" pitchFamily="34" charset="-122"/>
                <a:cs typeface="Times New Roman" panose="02020603050405020304" pitchFamily="18" charset="0"/>
              </a:rPr>
              <a:t>Vector</a:t>
            </a:r>
            <a:r>
              <a:rPr lang="en-US" sz="1683" b="1" kern="0" spc="-17" dirty="0">
                <a:solidFill>
                  <a:srgbClr val="3D3838"/>
                </a:solidFill>
                <a:latin typeface="Times New Roman" panose="02020603050405020304" pitchFamily="18" charset="0"/>
                <a:ea typeface="Montserrat" pitchFamily="34" charset="-122"/>
                <a:cs typeface="Times New Roman" panose="02020603050405020304" pitchFamily="18" charset="0"/>
              </a:rPr>
              <a:t> Machines</a:t>
            </a:r>
            <a:endParaRPr lang="en-US" sz="1683" dirty="0">
              <a:latin typeface="Times New Roman" panose="02020603050405020304" pitchFamily="18" charset="0"/>
              <a:cs typeface="Times New Roman" panose="02020603050405020304" pitchFamily="18" charset="0"/>
            </a:endParaRPr>
          </a:p>
        </p:txBody>
      </p:sp>
      <p:sp>
        <p:nvSpPr>
          <p:cNvPr id="12" name="Text 8"/>
          <p:cNvSpPr/>
          <p:nvPr/>
        </p:nvSpPr>
        <p:spPr>
          <a:xfrm>
            <a:off x="6332458" y="3817858"/>
            <a:ext cx="7451884" cy="563880"/>
          </a:xfrm>
          <a:prstGeom prst="rect">
            <a:avLst/>
          </a:prstGeom>
          <a:noFill/>
          <a:ln/>
        </p:spPr>
        <p:txBody>
          <a:bodyPr wrap="square" rtlCol="0" anchor="t"/>
          <a:lstStyle/>
          <a:p>
            <a:pPr marL="0" indent="0">
              <a:lnSpc>
                <a:spcPts val="2221"/>
              </a:lnSpc>
              <a:buNone/>
            </a:pPr>
            <a:r>
              <a:rPr lang="en-US" sz="1481" dirty="0">
                <a:solidFill>
                  <a:srgbClr val="3D3838"/>
                </a:solidFill>
                <a:latin typeface="Source Sans Pro" pitchFamily="34" charset="0"/>
                <a:ea typeface="Source Sans Pro" pitchFamily="34" charset="-122"/>
                <a:cs typeface="Source Sans Pro" pitchFamily="34" charset="-120"/>
              </a:rPr>
              <a:t>Effective in handling high-dimensional feature spaces and identifying complex decision </a:t>
            </a:r>
            <a:r>
              <a:rPr lang="en-US" sz="1600" dirty="0">
                <a:solidFill>
                  <a:srgbClr val="3D3838"/>
                </a:solidFill>
                <a:latin typeface="Source Sans Pro" pitchFamily="34" charset="0"/>
                <a:ea typeface="Source Sans Pro" pitchFamily="34" charset="-122"/>
                <a:cs typeface="Source Sans Pro" pitchFamily="34" charset="-120"/>
              </a:rPr>
              <a:t>boundaries</a:t>
            </a:r>
            <a:r>
              <a:rPr lang="en-US" sz="1481" dirty="0">
                <a:solidFill>
                  <a:srgbClr val="3D3838"/>
                </a:solidFill>
                <a:latin typeface="Source Sans Pro" pitchFamily="34" charset="0"/>
                <a:ea typeface="Source Sans Pro" pitchFamily="34" charset="-122"/>
                <a:cs typeface="Source Sans Pro" pitchFamily="34" charset="-120"/>
              </a:rPr>
              <a:t>.</a:t>
            </a:r>
            <a:endParaRPr lang="en-US" sz="1481" dirty="0"/>
          </a:p>
        </p:txBody>
      </p:sp>
      <p:sp>
        <p:nvSpPr>
          <p:cNvPr id="13" name="Shape 9"/>
          <p:cNvSpPr/>
          <p:nvPr/>
        </p:nvSpPr>
        <p:spPr>
          <a:xfrm>
            <a:off x="6144458" y="4757738"/>
            <a:ext cx="7827883" cy="1037749"/>
          </a:xfrm>
          <a:prstGeom prst="roundRect">
            <a:avLst>
              <a:gd name="adj" fmla="val 3262"/>
            </a:avLst>
          </a:prstGeom>
          <a:solidFill>
            <a:srgbClr val="F2EEEE"/>
          </a:solidFill>
          <a:ln/>
        </p:spPr>
      </p:sp>
      <p:sp>
        <p:nvSpPr>
          <p:cNvPr id="14" name="Text 10"/>
          <p:cNvSpPr/>
          <p:nvPr/>
        </p:nvSpPr>
        <p:spPr>
          <a:xfrm>
            <a:off x="6332458" y="4945737"/>
            <a:ext cx="3934063" cy="267057"/>
          </a:xfrm>
          <a:prstGeom prst="rect">
            <a:avLst/>
          </a:prstGeom>
          <a:noFill/>
          <a:ln/>
        </p:spPr>
        <p:txBody>
          <a:bodyPr wrap="none" rtlCol="0" anchor="t"/>
          <a:lstStyle/>
          <a:p>
            <a:pPr marL="0" indent="0">
              <a:lnSpc>
                <a:spcPts val="2103"/>
              </a:lnSpc>
              <a:buNone/>
            </a:pPr>
            <a:r>
              <a:rPr lang="en-US" b="1" kern="0" spc="-17" dirty="0">
                <a:solidFill>
                  <a:srgbClr val="3D3838"/>
                </a:solidFill>
                <a:latin typeface="Times New Roman" panose="02020603050405020304" pitchFamily="18" charset="0"/>
                <a:ea typeface="Montserrat" pitchFamily="34" charset="-122"/>
                <a:cs typeface="Times New Roman" panose="02020603050405020304" pitchFamily="18" charset="0"/>
              </a:rPr>
              <a:t>Decision</a:t>
            </a:r>
            <a:r>
              <a:rPr lang="en-US" sz="1683" b="1" kern="0" spc="-17" dirty="0">
                <a:solidFill>
                  <a:srgbClr val="3D3838"/>
                </a:solidFill>
                <a:latin typeface="Times New Roman" panose="02020603050405020304" pitchFamily="18" charset="0"/>
                <a:ea typeface="Montserrat" pitchFamily="34" charset="-122"/>
                <a:cs typeface="Times New Roman" panose="02020603050405020304" pitchFamily="18" charset="0"/>
              </a:rPr>
              <a:t> Trees and Random Forests</a:t>
            </a:r>
            <a:endParaRPr lang="en-US" sz="1683" dirty="0">
              <a:latin typeface="Times New Roman" panose="02020603050405020304" pitchFamily="18" charset="0"/>
              <a:cs typeface="Times New Roman" panose="02020603050405020304" pitchFamily="18" charset="0"/>
            </a:endParaRPr>
          </a:p>
        </p:txBody>
      </p:sp>
      <p:sp>
        <p:nvSpPr>
          <p:cNvPr id="15" name="Text 11"/>
          <p:cNvSpPr/>
          <p:nvPr/>
        </p:nvSpPr>
        <p:spPr>
          <a:xfrm>
            <a:off x="6332458" y="5325547"/>
            <a:ext cx="7451884" cy="281940"/>
          </a:xfrm>
          <a:prstGeom prst="rect">
            <a:avLst/>
          </a:prstGeom>
          <a:noFill/>
          <a:ln/>
        </p:spPr>
        <p:txBody>
          <a:bodyPr wrap="none" rtlCol="0" anchor="t"/>
          <a:lstStyle/>
          <a:p>
            <a:pPr marL="0" indent="0">
              <a:lnSpc>
                <a:spcPts val="2221"/>
              </a:lnSpc>
              <a:buNone/>
            </a:pPr>
            <a:r>
              <a:rPr lang="en-US" sz="1600" dirty="0">
                <a:solidFill>
                  <a:srgbClr val="3D3838"/>
                </a:solidFill>
                <a:latin typeface="Source Sans Pro" pitchFamily="34" charset="0"/>
                <a:ea typeface="Source Sans Pro" pitchFamily="34" charset="-122"/>
                <a:cs typeface="Source Sans Pro" pitchFamily="34" charset="-120"/>
              </a:rPr>
              <a:t>Powerful models that can capture non-linear relationships in news article features.</a:t>
            </a:r>
            <a:endParaRPr lang="en-US" sz="1600" dirty="0"/>
          </a:p>
        </p:txBody>
      </p:sp>
      <p:sp>
        <p:nvSpPr>
          <p:cNvPr id="16" name="Shape 12"/>
          <p:cNvSpPr/>
          <p:nvPr/>
        </p:nvSpPr>
        <p:spPr>
          <a:xfrm>
            <a:off x="6144458" y="5983486"/>
            <a:ext cx="7827883" cy="1037749"/>
          </a:xfrm>
          <a:prstGeom prst="roundRect">
            <a:avLst>
              <a:gd name="adj" fmla="val 3262"/>
            </a:avLst>
          </a:prstGeom>
          <a:solidFill>
            <a:srgbClr val="F2EEEE"/>
          </a:solidFill>
          <a:ln/>
        </p:spPr>
      </p:sp>
      <p:sp>
        <p:nvSpPr>
          <p:cNvPr id="17" name="Text 13"/>
          <p:cNvSpPr/>
          <p:nvPr/>
        </p:nvSpPr>
        <p:spPr>
          <a:xfrm>
            <a:off x="6332458" y="6171486"/>
            <a:ext cx="2136696" cy="267057"/>
          </a:xfrm>
          <a:prstGeom prst="rect">
            <a:avLst/>
          </a:prstGeom>
          <a:noFill/>
          <a:ln/>
        </p:spPr>
        <p:txBody>
          <a:bodyPr wrap="none" rtlCol="0" anchor="t"/>
          <a:lstStyle/>
          <a:p>
            <a:pPr marL="0" indent="0">
              <a:lnSpc>
                <a:spcPts val="2103"/>
              </a:lnSpc>
              <a:buNone/>
            </a:pPr>
            <a:r>
              <a:rPr lang="en-US" b="1" kern="0" spc="-17" dirty="0">
                <a:solidFill>
                  <a:srgbClr val="3D3838"/>
                </a:solidFill>
                <a:latin typeface="Times New Roman" panose="02020603050405020304" pitchFamily="18" charset="0"/>
                <a:ea typeface="Montserrat" pitchFamily="34" charset="-122"/>
                <a:cs typeface="Times New Roman" panose="02020603050405020304" pitchFamily="18" charset="0"/>
              </a:rPr>
              <a:t>Ensemble</a:t>
            </a:r>
            <a:r>
              <a:rPr lang="en-US" sz="1683" b="1" kern="0" spc="-17" dirty="0">
                <a:solidFill>
                  <a:srgbClr val="3D3838"/>
                </a:solidFill>
                <a:latin typeface="Times New Roman" panose="02020603050405020304" pitchFamily="18" charset="0"/>
                <a:ea typeface="Montserrat" pitchFamily="34" charset="-122"/>
                <a:cs typeface="Times New Roman" panose="02020603050405020304" pitchFamily="18" charset="0"/>
              </a:rPr>
              <a:t> Methods</a:t>
            </a:r>
            <a:endParaRPr lang="en-US" sz="1683" dirty="0">
              <a:latin typeface="Times New Roman" panose="02020603050405020304" pitchFamily="18" charset="0"/>
              <a:cs typeface="Times New Roman" panose="02020603050405020304" pitchFamily="18" charset="0"/>
            </a:endParaRPr>
          </a:p>
        </p:txBody>
      </p:sp>
      <p:sp>
        <p:nvSpPr>
          <p:cNvPr id="18" name="Text 14"/>
          <p:cNvSpPr/>
          <p:nvPr/>
        </p:nvSpPr>
        <p:spPr>
          <a:xfrm>
            <a:off x="6332458" y="6551295"/>
            <a:ext cx="7451884" cy="281940"/>
          </a:xfrm>
          <a:prstGeom prst="rect">
            <a:avLst/>
          </a:prstGeom>
          <a:noFill/>
          <a:ln/>
        </p:spPr>
        <p:txBody>
          <a:bodyPr wrap="none" rtlCol="0" anchor="t"/>
          <a:lstStyle/>
          <a:p>
            <a:pPr marL="0" indent="0">
              <a:lnSpc>
                <a:spcPts val="2221"/>
              </a:lnSpc>
              <a:buNone/>
            </a:pPr>
            <a:r>
              <a:rPr lang="en-US" sz="1600" dirty="0">
                <a:solidFill>
                  <a:srgbClr val="3D3838"/>
                </a:solidFill>
                <a:latin typeface="Source Sans Pro" pitchFamily="34" charset="0"/>
                <a:ea typeface="Source Sans Pro" pitchFamily="34" charset="-122"/>
                <a:cs typeface="Source Sans Pro" pitchFamily="34" charset="-120"/>
              </a:rPr>
              <a:t>Combining multiple models to leverage their strengths and improve overall performance.</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5" name="Image 1" descr="preencoded.png"/>
          <p:cNvPicPr>
            <a:picLocks noChangeAspect="1"/>
          </p:cNvPicPr>
          <p:nvPr/>
        </p:nvPicPr>
        <p:blipFill>
          <a:blip r:embed="rId4"/>
          <a:stretch>
            <a:fillRect/>
          </a:stretch>
        </p:blipFill>
        <p:spPr>
          <a:xfrm>
            <a:off x="-102" y="379775"/>
            <a:ext cx="14630484" cy="7469928"/>
          </a:xfrm>
          <a:prstGeom prst="rect">
            <a:avLst/>
          </a:prstGeom>
        </p:spPr>
      </p:pic>
    </p:spTree>
    <p:extLst>
      <p:ext uri="{BB962C8B-B14F-4D97-AF65-F5344CB8AC3E}">
        <p14:creationId xmlns:p14="http://schemas.microsoft.com/office/powerpoint/2010/main" val="1833619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 y="0"/>
            <a:ext cx="14630399" cy="8229600"/>
          </a:xfrm>
          <a:prstGeom prst="rect">
            <a:avLst/>
          </a:prstGeom>
        </p:spPr>
      </p:pic>
      <p:pic>
        <p:nvPicPr>
          <p:cNvPr id="5" name="Image 1" descr="preencoded.png"/>
          <p:cNvPicPr>
            <a:picLocks noChangeAspect="1"/>
          </p:cNvPicPr>
          <p:nvPr/>
        </p:nvPicPr>
        <p:blipFill>
          <a:blip r:embed="rId4"/>
          <a:stretch>
            <a:fillRect/>
          </a:stretch>
        </p:blipFill>
        <p:spPr>
          <a:xfrm>
            <a:off x="2348831" y="1532181"/>
            <a:ext cx="8953023" cy="6327831"/>
          </a:xfrm>
          <a:prstGeom prst="rect">
            <a:avLst/>
          </a:prstGeom>
        </p:spPr>
      </p:pic>
      <p:sp>
        <p:nvSpPr>
          <p:cNvPr id="6" name="Text 2"/>
          <p:cNvSpPr/>
          <p:nvPr/>
        </p:nvSpPr>
        <p:spPr>
          <a:xfrm>
            <a:off x="3485793" y="636167"/>
            <a:ext cx="7657981" cy="528638"/>
          </a:xfrm>
          <a:prstGeom prst="rect">
            <a:avLst/>
          </a:prstGeom>
          <a:noFill/>
          <a:ln/>
        </p:spPr>
        <p:txBody>
          <a:bodyPr wrap="none" rtlCol="0" anchor="t"/>
          <a:lstStyle/>
          <a:p>
            <a:pPr marL="0" indent="0">
              <a:lnSpc>
                <a:spcPts val="4162"/>
              </a:lnSpc>
              <a:buNone/>
            </a:pPr>
            <a:r>
              <a:rPr lang="en-US" sz="3330" b="1" kern="0" spc="-33" dirty="0">
                <a:solidFill>
                  <a:srgbClr val="000000"/>
                </a:solidFill>
                <a:latin typeface="Times New Roman" panose="02020603050405020304" pitchFamily="18" charset="0"/>
                <a:ea typeface="Montserrat" pitchFamily="34" charset="-122"/>
                <a:cs typeface="Times New Roman" panose="02020603050405020304" pitchFamily="18" charset="0"/>
              </a:rPr>
              <a:t>Unsupervised Learning Techniques</a:t>
            </a:r>
            <a:endParaRPr lang="en-US" sz="333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6648" y="2342078"/>
            <a:ext cx="5021104" cy="3545443"/>
          </a:xfrm>
          <a:prstGeom prst="rect">
            <a:avLst/>
          </a:prstGeom>
        </p:spPr>
      </p:pic>
      <p:sp>
        <p:nvSpPr>
          <p:cNvPr id="6" name="Text 2"/>
          <p:cNvSpPr/>
          <p:nvPr/>
        </p:nvSpPr>
        <p:spPr>
          <a:xfrm>
            <a:off x="651153" y="1054179"/>
            <a:ext cx="7657981" cy="528638"/>
          </a:xfrm>
          <a:prstGeom prst="rect">
            <a:avLst/>
          </a:prstGeom>
          <a:noFill/>
          <a:ln/>
        </p:spPr>
        <p:txBody>
          <a:bodyPr wrap="none" rtlCol="0" anchor="t"/>
          <a:lstStyle/>
          <a:p>
            <a:pPr marL="0" indent="0">
              <a:lnSpc>
                <a:spcPts val="4162"/>
              </a:lnSpc>
              <a:buNone/>
            </a:pPr>
            <a:r>
              <a:rPr lang="en-US" sz="3330" b="1" kern="0" spc="-33" dirty="0">
                <a:solidFill>
                  <a:srgbClr val="000000"/>
                </a:solidFill>
                <a:latin typeface="Times New Roman" panose="02020603050405020304" pitchFamily="18" charset="0"/>
                <a:ea typeface="Montserrat" pitchFamily="34" charset="-122"/>
                <a:cs typeface="Times New Roman" panose="02020603050405020304" pitchFamily="18" charset="0"/>
              </a:rPr>
              <a:t>Unsupervised Learning Techniques</a:t>
            </a:r>
            <a:endParaRPr lang="en-US" sz="333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51153" y="1861899"/>
            <a:ext cx="465058" cy="465058"/>
          </a:xfrm>
          <a:prstGeom prst="rect">
            <a:avLst/>
          </a:prstGeom>
        </p:spPr>
      </p:pic>
      <p:sp>
        <p:nvSpPr>
          <p:cNvPr id="8" name="Text 3"/>
          <p:cNvSpPr/>
          <p:nvPr/>
        </p:nvSpPr>
        <p:spPr>
          <a:xfrm>
            <a:off x="651153" y="2512933"/>
            <a:ext cx="2114431" cy="264319"/>
          </a:xfrm>
          <a:prstGeom prst="rect">
            <a:avLst/>
          </a:prstGeom>
          <a:noFill/>
          <a:ln/>
        </p:spPr>
        <p:txBody>
          <a:bodyPr wrap="none" rtlCol="0" anchor="t"/>
          <a:lstStyle/>
          <a:p>
            <a:pPr marL="0" indent="0" algn="l">
              <a:lnSpc>
                <a:spcPts val="2081"/>
              </a:lnSpc>
              <a:buNone/>
            </a:pPr>
            <a:r>
              <a:rPr lang="en-US" sz="1665" b="1" kern="0" spc="-17" dirty="0">
                <a:solidFill>
                  <a:srgbClr val="3D3838"/>
                </a:solidFill>
                <a:latin typeface="Times New Roman" panose="02020603050405020304" pitchFamily="18" charset="0"/>
                <a:ea typeface="Montserrat" pitchFamily="34" charset="-122"/>
                <a:cs typeface="Times New Roman" panose="02020603050405020304" pitchFamily="18" charset="0"/>
              </a:rPr>
              <a:t>Clustering</a:t>
            </a:r>
            <a:endParaRPr lang="en-US" sz="1665" dirty="0">
              <a:latin typeface="Times New Roman" panose="02020603050405020304" pitchFamily="18" charset="0"/>
              <a:cs typeface="Times New Roman" panose="02020603050405020304" pitchFamily="18" charset="0"/>
            </a:endParaRPr>
          </a:p>
        </p:txBody>
      </p:sp>
      <p:sp>
        <p:nvSpPr>
          <p:cNvPr id="9" name="Text 4"/>
          <p:cNvSpPr/>
          <p:nvPr/>
        </p:nvSpPr>
        <p:spPr>
          <a:xfrm>
            <a:off x="651153" y="2888813"/>
            <a:ext cx="7841694" cy="279083"/>
          </a:xfrm>
          <a:prstGeom prst="rect">
            <a:avLst/>
          </a:prstGeom>
          <a:noFill/>
          <a:ln/>
        </p:spPr>
        <p:txBody>
          <a:bodyPr wrap="none" rtlCol="0" anchor="t"/>
          <a:lstStyle/>
          <a:p>
            <a:pPr marL="0" indent="0" algn="l">
              <a:lnSpc>
                <a:spcPts val="2198"/>
              </a:lnSpc>
              <a:buNone/>
            </a:pPr>
            <a:r>
              <a:rPr lang="en-US" sz="1465" dirty="0">
                <a:solidFill>
                  <a:srgbClr val="3D3838"/>
                </a:solidFill>
                <a:latin typeface="Source Sans Pro" pitchFamily="34" charset="0"/>
                <a:ea typeface="Source Sans Pro" pitchFamily="34" charset="-122"/>
                <a:cs typeface="Source Sans Pro" pitchFamily="34" charset="-120"/>
              </a:rPr>
              <a:t>Grouping news articles based on shared characteristics to detect anomalies and outliers.</a:t>
            </a:r>
            <a:endParaRPr lang="en-US" sz="1465" dirty="0"/>
          </a:p>
        </p:txBody>
      </p:sp>
      <p:pic>
        <p:nvPicPr>
          <p:cNvPr id="10" name="Image 3" descr="preencoded.png"/>
          <p:cNvPicPr>
            <a:picLocks noChangeAspect="1"/>
          </p:cNvPicPr>
          <p:nvPr/>
        </p:nvPicPr>
        <p:blipFill>
          <a:blip r:embed="rId6"/>
          <a:stretch>
            <a:fillRect/>
          </a:stretch>
        </p:blipFill>
        <p:spPr>
          <a:xfrm>
            <a:off x="651153" y="3726061"/>
            <a:ext cx="465058" cy="465058"/>
          </a:xfrm>
          <a:prstGeom prst="rect">
            <a:avLst/>
          </a:prstGeom>
        </p:spPr>
      </p:pic>
      <p:sp>
        <p:nvSpPr>
          <p:cNvPr id="11" name="Text 5"/>
          <p:cNvSpPr/>
          <p:nvPr/>
        </p:nvSpPr>
        <p:spPr>
          <a:xfrm>
            <a:off x="651153" y="4377095"/>
            <a:ext cx="2114431" cy="264319"/>
          </a:xfrm>
          <a:prstGeom prst="rect">
            <a:avLst/>
          </a:prstGeom>
          <a:noFill/>
          <a:ln/>
        </p:spPr>
        <p:txBody>
          <a:bodyPr wrap="none" rtlCol="0" anchor="t"/>
          <a:lstStyle/>
          <a:p>
            <a:pPr marL="0" indent="0" algn="l">
              <a:lnSpc>
                <a:spcPts val="2081"/>
              </a:lnSpc>
              <a:buNone/>
            </a:pPr>
            <a:r>
              <a:rPr lang="en-US" sz="1665" b="1" kern="0" spc="-17" dirty="0">
                <a:solidFill>
                  <a:srgbClr val="3D3838"/>
                </a:solidFill>
                <a:latin typeface="Times New Roman" panose="02020603050405020304" pitchFamily="18" charset="0"/>
                <a:ea typeface="Montserrat" pitchFamily="34" charset="-122"/>
                <a:cs typeface="Times New Roman" panose="02020603050405020304" pitchFamily="18" charset="0"/>
              </a:rPr>
              <a:t>Anomaly Detection</a:t>
            </a:r>
            <a:endParaRPr lang="en-US" sz="1665" dirty="0">
              <a:latin typeface="Times New Roman" panose="02020603050405020304" pitchFamily="18" charset="0"/>
              <a:cs typeface="Times New Roman" panose="02020603050405020304" pitchFamily="18" charset="0"/>
            </a:endParaRPr>
          </a:p>
        </p:txBody>
      </p:sp>
      <p:sp>
        <p:nvSpPr>
          <p:cNvPr id="12" name="Text 6"/>
          <p:cNvSpPr/>
          <p:nvPr/>
        </p:nvSpPr>
        <p:spPr>
          <a:xfrm>
            <a:off x="651153" y="4752975"/>
            <a:ext cx="7841694" cy="279083"/>
          </a:xfrm>
          <a:prstGeom prst="rect">
            <a:avLst/>
          </a:prstGeom>
          <a:noFill/>
          <a:ln/>
        </p:spPr>
        <p:txBody>
          <a:bodyPr wrap="none" rtlCol="0" anchor="t"/>
          <a:lstStyle/>
          <a:p>
            <a:pPr marL="0" indent="0" algn="l">
              <a:lnSpc>
                <a:spcPts val="2198"/>
              </a:lnSpc>
              <a:buNone/>
            </a:pPr>
            <a:r>
              <a:rPr lang="en-US" sz="1465" dirty="0">
                <a:solidFill>
                  <a:srgbClr val="3D3838"/>
                </a:solidFill>
                <a:latin typeface="Source Sans Pro" pitchFamily="34" charset="0"/>
                <a:ea typeface="Source Sans Pro" pitchFamily="34" charset="-122"/>
                <a:cs typeface="Source Sans Pro" pitchFamily="34" charset="-120"/>
              </a:rPr>
              <a:t>Identifying news articles that deviate significantly from the norm, potentially indicating fakeness.</a:t>
            </a:r>
            <a:endParaRPr lang="en-US" sz="1465" dirty="0"/>
          </a:p>
        </p:txBody>
      </p:sp>
      <p:pic>
        <p:nvPicPr>
          <p:cNvPr id="13" name="Image 4" descr="preencoded.png"/>
          <p:cNvPicPr>
            <a:picLocks noChangeAspect="1"/>
          </p:cNvPicPr>
          <p:nvPr/>
        </p:nvPicPr>
        <p:blipFill>
          <a:blip r:embed="rId7"/>
          <a:stretch>
            <a:fillRect/>
          </a:stretch>
        </p:blipFill>
        <p:spPr>
          <a:xfrm>
            <a:off x="651153" y="5590223"/>
            <a:ext cx="465058" cy="465058"/>
          </a:xfrm>
          <a:prstGeom prst="rect">
            <a:avLst/>
          </a:prstGeom>
        </p:spPr>
      </p:pic>
      <p:sp>
        <p:nvSpPr>
          <p:cNvPr id="14" name="Text 7"/>
          <p:cNvSpPr/>
          <p:nvPr/>
        </p:nvSpPr>
        <p:spPr>
          <a:xfrm>
            <a:off x="651153" y="6241256"/>
            <a:ext cx="2114431" cy="264319"/>
          </a:xfrm>
          <a:prstGeom prst="rect">
            <a:avLst/>
          </a:prstGeom>
          <a:noFill/>
          <a:ln/>
        </p:spPr>
        <p:txBody>
          <a:bodyPr wrap="none" rtlCol="0" anchor="t"/>
          <a:lstStyle/>
          <a:p>
            <a:pPr marL="0" indent="0" algn="l">
              <a:lnSpc>
                <a:spcPts val="2081"/>
              </a:lnSpc>
              <a:buNone/>
            </a:pPr>
            <a:r>
              <a:rPr lang="en-US" sz="1665" b="1" kern="0" spc="-17" dirty="0">
                <a:solidFill>
                  <a:srgbClr val="3D3838"/>
                </a:solidFill>
                <a:latin typeface="Times New Roman" panose="02020603050405020304" pitchFamily="18" charset="0"/>
                <a:ea typeface="Montserrat" pitchFamily="34" charset="-122"/>
                <a:cs typeface="Times New Roman" panose="02020603050405020304" pitchFamily="18" charset="0"/>
              </a:rPr>
              <a:t>Topic Modeling</a:t>
            </a:r>
            <a:endParaRPr lang="en-US" sz="1665" dirty="0">
              <a:latin typeface="Times New Roman" panose="02020603050405020304" pitchFamily="18" charset="0"/>
              <a:cs typeface="Times New Roman" panose="02020603050405020304" pitchFamily="18" charset="0"/>
            </a:endParaRPr>
          </a:p>
        </p:txBody>
      </p:sp>
      <p:sp>
        <p:nvSpPr>
          <p:cNvPr id="15" name="Text 8"/>
          <p:cNvSpPr/>
          <p:nvPr/>
        </p:nvSpPr>
        <p:spPr>
          <a:xfrm>
            <a:off x="651153" y="6617137"/>
            <a:ext cx="7841694" cy="558165"/>
          </a:xfrm>
          <a:prstGeom prst="rect">
            <a:avLst/>
          </a:prstGeom>
          <a:noFill/>
          <a:ln/>
        </p:spPr>
        <p:txBody>
          <a:bodyPr wrap="square" rtlCol="0" anchor="t"/>
          <a:lstStyle/>
          <a:p>
            <a:pPr marL="0" indent="0" algn="l">
              <a:lnSpc>
                <a:spcPts val="2198"/>
              </a:lnSpc>
              <a:buNone/>
            </a:pPr>
            <a:r>
              <a:rPr lang="en-US" sz="1465" dirty="0">
                <a:solidFill>
                  <a:srgbClr val="3D3838"/>
                </a:solidFill>
                <a:latin typeface="Source Sans Pro" pitchFamily="34" charset="0"/>
                <a:ea typeface="Source Sans Pro" pitchFamily="34" charset="-122"/>
                <a:cs typeface="Source Sans Pro" pitchFamily="34" charset="-120"/>
              </a:rPr>
              <a:t>Discovering latent themes and patterns in news content to uncover potential disinformation campaigns.</a:t>
            </a:r>
            <a:endParaRPr lang="en-US" sz="1465" dirty="0"/>
          </a:p>
        </p:txBody>
      </p:sp>
    </p:spTree>
    <p:extLst>
      <p:ext uri="{BB962C8B-B14F-4D97-AF65-F5344CB8AC3E}">
        <p14:creationId xmlns:p14="http://schemas.microsoft.com/office/powerpoint/2010/main" val="1220045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14607"/>
            <a:ext cx="14630400" cy="8229600"/>
          </a:xfrm>
          <a:prstGeom prst="rect">
            <a:avLst/>
          </a:prstGeom>
          <a:solidFill>
            <a:srgbClr val="FFFFFF"/>
          </a:solidFill>
          <a:ln/>
        </p:spPr>
      </p:sp>
      <p:sp>
        <p:nvSpPr>
          <p:cNvPr id="5" name="Text 2"/>
          <p:cNvSpPr/>
          <p:nvPr/>
        </p:nvSpPr>
        <p:spPr>
          <a:xfrm>
            <a:off x="433903" y="2812366"/>
            <a:ext cx="5780084" cy="1095375"/>
          </a:xfrm>
          <a:prstGeom prst="rect">
            <a:avLst/>
          </a:prstGeom>
          <a:noFill/>
          <a:ln/>
        </p:spPr>
        <p:txBody>
          <a:bodyPr wrap="square" rtlCol="0" anchor="t"/>
          <a:lstStyle/>
          <a:p>
            <a:pPr marL="0" indent="0">
              <a:lnSpc>
                <a:spcPts val="4313"/>
              </a:lnSpc>
              <a:buNone/>
            </a:pPr>
            <a:r>
              <a:rPr lang="en-US" sz="3450" b="1" kern="0" spc="-35" dirty="0" smtClean="0">
                <a:solidFill>
                  <a:srgbClr val="000000"/>
                </a:solidFill>
                <a:latin typeface="Times New Roman" panose="02020603050405020304" pitchFamily="18" charset="0"/>
                <a:ea typeface="Montserrat" pitchFamily="34" charset="-122"/>
                <a:cs typeface="Times New Roman" panose="02020603050405020304" pitchFamily="18" charset="0"/>
              </a:rPr>
              <a:t>Flowchart:</a:t>
            </a:r>
            <a:endParaRPr lang="en-US" sz="345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156" y="0"/>
            <a:ext cx="4976199" cy="8200387"/>
          </a:xfrm>
          <a:prstGeom prst="rect">
            <a:avLst/>
          </a:prstGeom>
        </p:spPr>
      </p:pic>
    </p:spTree>
    <p:extLst>
      <p:ext uri="{BB962C8B-B14F-4D97-AF65-F5344CB8AC3E}">
        <p14:creationId xmlns:p14="http://schemas.microsoft.com/office/powerpoint/2010/main" val="12024276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14607"/>
            <a:ext cx="14630400" cy="8229600"/>
          </a:xfrm>
          <a:prstGeom prst="rect">
            <a:avLst/>
          </a:prstGeom>
          <a:solidFill>
            <a:srgbClr val="FFFFFF"/>
          </a:solidFill>
          <a:ln/>
        </p:spPr>
      </p:sp>
      <p:sp>
        <p:nvSpPr>
          <p:cNvPr id="5" name="Text 2"/>
          <p:cNvSpPr/>
          <p:nvPr/>
        </p:nvSpPr>
        <p:spPr>
          <a:xfrm>
            <a:off x="355244" y="324804"/>
            <a:ext cx="5780084" cy="1095375"/>
          </a:xfrm>
          <a:prstGeom prst="rect">
            <a:avLst/>
          </a:prstGeom>
          <a:noFill/>
          <a:ln/>
        </p:spPr>
        <p:txBody>
          <a:bodyPr wrap="square" rtlCol="0" anchor="t"/>
          <a:lstStyle/>
          <a:p>
            <a:pPr marL="0" indent="0">
              <a:lnSpc>
                <a:spcPts val="4313"/>
              </a:lnSpc>
              <a:buNone/>
            </a:pPr>
            <a:r>
              <a:rPr lang="en-US" sz="3450" b="1" kern="0" spc="-35" dirty="0" smtClean="0">
                <a:solidFill>
                  <a:srgbClr val="000000"/>
                </a:solidFill>
                <a:latin typeface="Times New Roman" panose="02020603050405020304" pitchFamily="18" charset="0"/>
                <a:ea typeface="Montserrat" pitchFamily="34" charset="-122"/>
                <a:cs typeface="Times New Roman" panose="02020603050405020304" pitchFamily="18" charset="0"/>
              </a:rPr>
              <a:t>Use case diagram:</a:t>
            </a:r>
            <a:endParaRPr lang="en-US" sz="345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26" y="968445"/>
            <a:ext cx="12966347" cy="7261155"/>
          </a:xfrm>
          <a:prstGeom prst="rect">
            <a:avLst/>
          </a:prstGeom>
        </p:spPr>
      </p:pic>
    </p:spTree>
    <p:extLst>
      <p:ext uri="{BB962C8B-B14F-4D97-AF65-F5344CB8AC3E}">
        <p14:creationId xmlns:p14="http://schemas.microsoft.com/office/powerpoint/2010/main" val="122628979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729" y="2649974"/>
            <a:ext cx="4868942" cy="2929533"/>
          </a:xfrm>
          <a:prstGeom prst="rect">
            <a:avLst/>
          </a:prstGeom>
        </p:spPr>
      </p:pic>
      <p:sp>
        <p:nvSpPr>
          <p:cNvPr id="6" name="Text 2"/>
          <p:cNvSpPr/>
          <p:nvPr/>
        </p:nvSpPr>
        <p:spPr>
          <a:xfrm>
            <a:off x="864037" y="738068"/>
            <a:ext cx="7415927" cy="1402794"/>
          </a:xfrm>
          <a:prstGeom prst="rect">
            <a:avLst/>
          </a:prstGeom>
          <a:noFill/>
          <a:ln/>
        </p:spPr>
        <p:txBody>
          <a:bodyPr wrap="square" rtlCol="0" anchor="t"/>
          <a:lstStyle/>
          <a:p>
            <a:pPr marL="0" indent="0">
              <a:lnSpc>
                <a:spcPts val="5523"/>
              </a:lnSpc>
              <a:buNone/>
            </a:pPr>
            <a:r>
              <a:rPr lang="en-US" sz="4418" b="1" kern="0" spc="-44" dirty="0">
                <a:solidFill>
                  <a:srgbClr val="000000"/>
                </a:solidFill>
                <a:latin typeface="Times New Roman" panose="02020603050405020304" pitchFamily="18" charset="0"/>
                <a:ea typeface="Montserrat" pitchFamily="34" charset="-122"/>
                <a:cs typeface="Times New Roman" panose="02020603050405020304" pitchFamily="18" charset="0"/>
              </a:rPr>
              <a:t>Evaluation Metrics and Benchmarking</a:t>
            </a:r>
            <a:endParaRPr lang="en-US" sz="4418" dirty="0">
              <a:latin typeface="Times New Roman" panose="02020603050405020304" pitchFamily="18" charset="0"/>
              <a:cs typeface="Times New Roman" panose="02020603050405020304" pitchFamily="18" charset="0"/>
            </a:endParaRPr>
          </a:p>
        </p:txBody>
      </p:sp>
      <p:sp>
        <p:nvSpPr>
          <p:cNvPr id="7" name="Shape 3"/>
          <p:cNvSpPr/>
          <p:nvPr/>
        </p:nvSpPr>
        <p:spPr>
          <a:xfrm>
            <a:off x="864037" y="2511147"/>
            <a:ext cx="7415927" cy="4980384"/>
          </a:xfrm>
          <a:prstGeom prst="roundRect">
            <a:avLst>
              <a:gd name="adj" fmla="val 892"/>
            </a:avLst>
          </a:prstGeom>
          <a:noFill/>
          <a:ln w="15240">
            <a:solidFill>
              <a:srgbClr val="000000">
                <a:alpha val="8000"/>
              </a:srgbClr>
            </a:solidFill>
            <a:prstDash val="solid"/>
          </a:ln>
        </p:spPr>
      </p:sp>
      <p:sp>
        <p:nvSpPr>
          <p:cNvPr id="8" name="Shape 4"/>
          <p:cNvSpPr/>
          <p:nvPr/>
        </p:nvSpPr>
        <p:spPr>
          <a:xfrm>
            <a:off x="879277" y="2526387"/>
            <a:ext cx="7385447" cy="1052274"/>
          </a:xfrm>
          <a:prstGeom prst="rect">
            <a:avLst/>
          </a:prstGeom>
          <a:solidFill>
            <a:srgbClr val="FFFFFF">
              <a:alpha val="4000"/>
            </a:srgbClr>
          </a:solidFill>
          <a:ln/>
        </p:spPr>
      </p:sp>
      <p:sp>
        <p:nvSpPr>
          <p:cNvPr id="9" name="Text 5"/>
          <p:cNvSpPr/>
          <p:nvPr/>
        </p:nvSpPr>
        <p:spPr>
          <a:xfrm>
            <a:off x="1126093" y="2682121"/>
            <a:ext cx="3195280" cy="370403"/>
          </a:xfrm>
          <a:prstGeom prst="rect">
            <a:avLst/>
          </a:prstGeom>
          <a:noFill/>
          <a:ln/>
        </p:spPr>
        <p:txBody>
          <a:bodyPr wrap="non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Accuracy</a:t>
            </a:r>
            <a:endParaRPr lang="en-US" sz="1944" dirty="0"/>
          </a:p>
        </p:txBody>
      </p:sp>
      <p:sp>
        <p:nvSpPr>
          <p:cNvPr id="10" name="Text 6"/>
          <p:cNvSpPr/>
          <p:nvPr/>
        </p:nvSpPr>
        <p:spPr>
          <a:xfrm>
            <a:off x="4822627" y="2682121"/>
            <a:ext cx="3195280" cy="740807"/>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Overall correctness of the model's predictions</a:t>
            </a:r>
            <a:endParaRPr lang="en-US" sz="1944" dirty="0"/>
          </a:p>
        </p:txBody>
      </p:sp>
      <p:sp>
        <p:nvSpPr>
          <p:cNvPr id="11" name="Shape 7"/>
          <p:cNvSpPr/>
          <p:nvPr/>
        </p:nvSpPr>
        <p:spPr>
          <a:xfrm>
            <a:off x="879277" y="3578662"/>
            <a:ext cx="7385447" cy="1052274"/>
          </a:xfrm>
          <a:prstGeom prst="rect">
            <a:avLst/>
          </a:prstGeom>
          <a:solidFill>
            <a:srgbClr val="000000">
              <a:alpha val="4000"/>
            </a:srgbClr>
          </a:solidFill>
          <a:ln/>
        </p:spPr>
      </p:sp>
      <p:sp>
        <p:nvSpPr>
          <p:cNvPr id="12" name="Text 8"/>
          <p:cNvSpPr/>
          <p:nvPr/>
        </p:nvSpPr>
        <p:spPr>
          <a:xfrm>
            <a:off x="1126093" y="3734395"/>
            <a:ext cx="3195280" cy="370403"/>
          </a:xfrm>
          <a:prstGeom prst="rect">
            <a:avLst/>
          </a:prstGeom>
          <a:noFill/>
          <a:ln/>
        </p:spPr>
        <p:txBody>
          <a:bodyPr wrap="non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Precision</a:t>
            </a:r>
            <a:endParaRPr lang="en-US" sz="1944" dirty="0"/>
          </a:p>
        </p:txBody>
      </p:sp>
      <p:sp>
        <p:nvSpPr>
          <p:cNvPr id="13" name="Text 9"/>
          <p:cNvSpPr/>
          <p:nvPr/>
        </p:nvSpPr>
        <p:spPr>
          <a:xfrm>
            <a:off x="4822627" y="3522463"/>
            <a:ext cx="3195280" cy="740807"/>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Proportion of true positives among the positive predictions</a:t>
            </a:r>
            <a:endParaRPr lang="en-US" sz="1944" dirty="0"/>
          </a:p>
        </p:txBody>
      </p:sp>
      <p:sp>
        <p:nvSpPr>
          <p:cNvPr id="14" name="Shape 10"/>
          <p:cNvSpPr/>
          <p:nvPr/>
        </p:nvSpPr>
        <p:spPr>
          <a:xfrm>
            <a:off x="879277" y="4630936"/>
            <a:ext cx="7385447" cy="1422678"/>
          </a:xfrm>
          <a:prstGeom prst="rect">
            <a:avLst/>
          </a:prstGeom>
          <a:solidFill>
            <a:srgbClr val="FFFFFF">
              <a:alpha val="4000"/>
            </a:srgbClr>
          </a:solidFill>
          <a:ln/>
        </p:spPr>
      </p:sp>
      <p:sp>
        <p:nvSpPr>
          <p:cNvPr id="15" name="Text 11"/>
          <p:cNvSpPr/>
          <p:nvPr/>
        </p:nvSpPr>
        <p:spPr>
          <a:xfrm>
            <a:off x="1126093" y="4786670"/>
            <a:ext cx="3195280" cy="370403"/>
          </a:xfrm>
          <a:prstGeom prst="rect">
            <a:avLst/>
          </a:prstGeom>
          <a:noFill/>
          <a:ln/>
        </p:spPr>
        <p:txBody>
          <a:bodyPr wrap="non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Recall</a:t>
            </a:r>
            <a:endParaRPr lang="en-US" sz="1944" dirty="0"/>
          </a:p>
        </p:txBody>
      </p:sp>
      <p:sp>
        <p:nvSpPr>
          <p:cNvPr id="16" name="Text 12"/>
          <p:cNvSpPr/>
          <p:nvPr/>
        </p:nvSpPr>
        <p:spPr>
          <a:xfrm>
            <a:off x="4822627" y="4755834"/>
            <a:ext cx="3195280" cy="1111210"/>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Proportion of true positives among all actual positive instances</a:t>
            </a:r>
            <a:endParaRPr lang="en-US" sz="1944" dirty="0"/>
          </a:p>
        </p:txBody>
      </p:sp>
      <p:sp>
        <p:nvSpPr>
          <p:cNvPr id="17" name="Shape 13"/>
          <p:cNvSpPr/>
          <p:nvPr/>
        </p:nvSpPr>
        <p:spPr>
          <a:xfrm>
            <a:off x="879277" y="6053614"/>
            <a:ext cx="7385447" cy="1422678"/>
          </a:xfrm>
          <a:prstGeom prst="rect">
            <a:avLst/>
          </a:prstGeom>
          <a:solidFill>
            <a:srgbClr val="000000">
              <a:alpha val="4000"/>
            </a:srgbClr>
          </a:solidFill>
          <a:ln/>
        </p:spPr>
      </p:sp>
      <p:sp>
        <p:nvSpPr>
          <p:cNvPr id="18" name="Text 14"/>
          <p:cNvSpPr/>
          <p:nvPr/>
        </p:nvSpPr>
        <p:spPr>
          <a:xfrm>
            <a:off x="1126093" y="6209347"/>
            <a:ext cx="3195280" cy="370403"/>
          </a:xfrm>
          <a:prstGeom prst="rect">
            <a:avLst/>
          </a:prstGeom>
          <a:noFill/>
          <a:ln/>
        </p:spPr>
        <p:txBody>
          <a:bodyPr wrap="non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F1-Score</a:t>
            </a:r>
            <a:endParaRPr lang="en-US" sz="1944" dirty="0"/>
          </a:p>
        </p:txBody>
      </p:sp>
      <p:sp>
        <p:nvSpPr>
          <p:cNvPr id="19" name="Text 15"/>
          <p:cNvSpPr/>
          <p:nvPr/>
        </p:nvSpPr>
        <p:spPr>
          <a:xfrm>
            <a:off x="4822627" y="6209347"/>
            <a:ext cx="3195280" cy="1111210"/>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Harmonic mean of precision and recall, balancing the two metrics</a:t>
            </a:r>
            <a:endParaRPr lang="en-US" sz="1944" dirty="0"/>
          </a:p>
        </p:txBody>
      </p:sp>
    </p:spTree>
  </p:cSld>
  <p:clrMapOvr>
    <a:masterClrMapping/>
  </p:clrMapOvr>
  <p:transition spd="slow">
    <p:push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92" y="3355355"/>
            <a:ext cx="14290215" cy="3957290"/>
          </a:xfrm>
          <a:prstGeom prst="rect">
            <a:avLst/>
          </a:prstGeom>
        </p:spPr>
      </p:pic>
      <p:sp>
        <p:nvSpPr>
          <p:cNvPr id="24" name="Text 2"/>
          <p:cNvSpPr/>
          <p:nvPr/>
        </p:nvSpPr>
        <p:spPr>
          <a:xfrm>
            <a:off x="618231" y="669242"/>
            <a:ext cx="7415927" cy="1402794"/>
          </a:xfrm>
          <a:prstGeom prst="rect">
            <a:avLst/>
          </a:prstGeom>
          <a:noFill/>
          <a:ln/>
        </p:spPr>
        <p:txBody>
          <a:bodyPr wrap="square" rtlCol="0" anchor="t"/>
          <a:lstStyle/>
          <a:p>
            <a:pPr marL="0" indent="0">
              <a:lnSpc>
                <a:spcPts val="5523"/>
              </a:lnSpc>
              <a:buNone/>
            </a:pPr>
            <a:r>
              <a:rPr lang="en-US" sz="4418" b="1" kern="0" spc="-44" dirty="0" smtClean="0">
                <a:solidFill>
                  <a:srgbClr val="000000"/>
                </a:solidFill>
                <a:latin typeface="Times New Roman" panose="02020603050405020304" pitchFamily="18" charset="0"/>
                <a:ea typeface="Montserrat" pitchFamily="34" charset="-122"/>
                <a:cs typeface="Times New Roman" panose="02020603050405020304" pitchFamily="18" charset="0"/>
              </a:rPr>
              <a:t>Confusion Matrix</a:t>
            </a:r>
            <a:endParaRPr lang="en-US" sz="441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16759"/>
      </p:ext>
    </p:extLst>
  </p:cSld>
  <p:clrMapOvr>
    <a:masterClrMapping/>
  </p:clrMapOvr>
  <p:transition spd="slow">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301351" y="25501"/>
            <a:ext cx="3346417" cy="829905"/>
          </a:xfrm>
          <a:prstGeom prst="rect">
            <a:avLst/>
          </a:prstGeom>
          <a:noFill/>
          <a:ln/>
        </p:spPr>
        <p:txBody>
          <a:bodyPr wrap="square" rtlCol="0" anchor="t"/>
          <a:lstStyle/>
          <a:p>
            <a:pPr marL="0" indent="0">
              <a:lnSpc>
                <a:spcPts val="7621"/>
              </a:lnSpc>
              <a:buNone/>
            </a:pPr>
            <a:r>
              <a:rPr lang="en-US" sz="6097" b="1" kern="0" spc="-61" dirty="0" smtClean="0">
                <a:solidFill>
                  <a:srgbClr val="000000"/>
                </a:solidFill>
                <a:latin typeface="Times New Roman" panose="02020603050405020304" pitchFamily="18" charset="0"/>
                <a:ea typeface="Montserrat" pitchFamily="34" charset="-122"/>
                <a:cs typeface="Times New Roman" panose="02020603050405020304" pitchFamily="18" charset="0"/>
              </a:rPr>
              <a:t>Contents</a:t>
            </a:r>
            <a:endParaRPr lang="en-US" sz="6097" dirty="0">
              <a:latin typeface="Times New Roman" panose="02020603050405020304" pitchFamily="18" charset="0"/>
              <a:cs typeface="Times New Roman" panose="02020603050405020304" pitchFamily="18" charset="0"/>
            </a:endParaRPr>
          </a:p>
        </p:txBody>
      </p:sp>
      <p:sp>
        <p:nvSpPr>
          <p:cNvPr id="6" name="Text 3"/>
          <p:cNvSpPr/>
          <p:nvPr/>
        </p:nvSpPr>
        <p:spPr>
          <a:xfrm>
            <a:off x="301351" y="1091380"/>
            <a:ext cx="7415927" cy="6902246"/>
          </a:xfrm>
          <a:prstGeom prst="rect">
            <a:avLst/>
          </a:prstGeom>
          <a:noFill/>
          <a:ln/>
        </p:spPr>
        <p:txBody>
          <a:bodyPr wrap="square" rtlCol="0" anchor="t"/>
          <a:lstStyle/>
          <a:p>
            <a:pPr>
              <a:lnSpc>
                <a:spcPts val="2916"/>
              </a:lnSpc>
            </a:pPr>
            <a:endParaRPr lang="en-US" sz="2800" dirty="0">
              <a:solidFill>
                <a:srgbClr val="3D3838"/>
              </a:solidFill>
              <a:latin typeface="Source Sans Pro" pitchFamily="34" charset="0"/>
              <a:ea typeface="Source Sans Pro" pitchFamily="34" charset="-122"/>
              <a:cs typeface="Source Sans Pro" pitchFamily="34" charset="-12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1.Introduction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to Fake News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Detection   </a:t>
            </a: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2. Objectives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3. Problem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Statement</a:t>
            </a: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4.Requirements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5</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Machine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Learning Techniques for Fake News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Detection </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6</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Feature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Engineering for Fake News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Datasets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7</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Supervised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Learning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Approaches </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8</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Unsupervised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Learning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Techniques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9</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Flowchart</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10</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Evaluation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Metrics and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Benchmarking</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11.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Bar Graph</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12.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Outcomes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13.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Challenges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and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Limitations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14.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Conclusion </a:t>
            </a:r>
            <a:r>
              <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rPr>
              <a:t>and Future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Directions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15. </a:t>
            </a:r>
            <a:r>
              <a:rPr lang="en-US" sz="28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References</a:t>
            </a:r>
            <a:endParaRPr lang="en-US" sz="28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p:txBody>
      </p:sp>
    </p:spTree>
    <p:extLst>
      <p:ext uri="{BB962C8B-B14F-4D97-AF65-F5344CB8AC3E}">
        <p14:creationId xmlns:p14="http://schemas.microsoft.com/office/powerpoint/2010/main" val="156904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22" name="Picture 21"/>
          <p:cNvPicPr>
            <a:picLocks noChangeAspect="1"/>
          </p:cNvPicPr>
          <p:nvPr/>
        </p:nvPicPr>
        <p:blipFill>
          <a:blip r:embed="rId3"/>
          <a:stretch>
            <a:fillRect/>
          </a:stretch>
        </p:blipFill>
        <p:spPr>
          <a:xfrm>
            <a:off x="1002890" y="1435621"/>
            <a:ext cx="12064181" cy="6793979"/>
          </a:xfrm>
          <a:prstGeom prst="rect">
            <a:avLst/>
          </a:prstGeom>
        </p:spPr>
      </p:pic>
      <p:sp>
        <p:nvSpPr>
          <p:cNvPr id="7" name="Text 2"/>
          <p:cNvSpPr/>
          <p:nvPr/>
        </p:nvSpPr>
        <p:spPr>
          <a:xfrm>
            <a:off x="559237" y="266119"/>
            <a:ext cx="7415927" cy="1402794"/>
          </a:xfrm>
          <a:prstGeom prst="rect">
            <a:avLst/>
          </a:prstGeom>
          <a:noFill/>
          <a:ln/>
        </p:spPr>
        <p:txBody>
          <a:bodyPr wrap="square" rtlCol="0" anchor="t"/>
          <a:lstStyle/>
          <a:p>
            <a:pPr marL="0" indent="0">
              <a:lnSpc>
                <a:spcPts val="5523"/>
              </a:lnSpc>
              <a:buNone/>
            </a:pPr>
            <a:r>
              <a:rPr lang="en-US" sz="4418" b="1" kern="0" spc="-44" dirty="0" smtClean="0">
                <a:solidFill>
                  <a:srgbClr val="000000"/>
                </a:solidFill>
                <a:latin typeface="Times New Roman" panose="02020603050405020304" pitchFamily="18" charset="0"/>
                <a:ea typeface="Montserrat" pitchFamily="34" charset="-122"/>
                <a:cs typeface="Times New Roman" panose="02020603050405020304" pitchFamily="18" charset="0"/>
              </a:rPr>
              <a:t>Bar Graph</a:t>
            </a:r>
            <a:endParaRPr lang="en-US" sz="441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7887492"/>
      </p:ext>
    </p:extLst>
  </p:cSld>
  <p:clrMapOvr>
    <a:masterClrMapping/>
  </p:clrMapOvr>
  <p:transition spd="slow">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7" name="Text 2"/>
          <p:cNvSpPr/>
          <p:nvPr/>
        </p:nvSpPr>
        <p:spPr>
          <a:xfrm>
            <a:off x="559237" y="266119"/>
            <a:ext cx="7415927" cy="1402794"/>
          </a:xfrm>
          <a:prstGeom prst="rect">
            <a:avLst/>
          </a:prstGeom>
          <a:noFill/>
          <a:ln/>
        </p:spPr>
        <p:txBody>
          <a:bodyPr wrap="square" rtlCol="0" anchor="t"/>
          <a:lstStyle/>
          <a:p>
            <a:pPr marL="0" indent="0">
              <a:lnSpc>
                <a:spcPts val="5523"/>
              </a:lnSpc>
              <a:buNone/>
            </a:pPr>
            <a:r>
              <a:rPr lang="en-US" sz="4418" b="1" kern="0" spc="-44" dirty="0" smtClean="0">
                <a:solidFill>
                  <a:srgbClr val="000000"/>
                </a:solidFill>
                <a:latin typeface="Times New Roman" panose="02020603050405020304" pitchFamily="18" charset="0"/>
                <a:ea typeface="Montserrat" pitchFamily="34" charset="-122"/>
                <a:cs typeface="Times New Roman" panose="02020603050405020304" pitchFamily="18" charset="0"/>
              </a:rPr>
              <a:t>Outcome Snapshot</a:t>
            </a:r>
            <a:endParaRPr lang="en-US" sz="4418"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41" y="1061883"/>
            <a:ext cx="12805917" cy="7133474"/>
          </a:xfrm>
          <a:prstGeom prst="rect">
            <a:avLst/>
          </a:prstGeom>
        </p:spPr>
      </p:pic>
    </p:spTree>
    <p:extLst>
      <p:ext uri="{BB962C8B-B14F-4D97-AF65-F5344CB8AC3E}">
        <p14:creationId xmlns:p14="http://schemas.microsoft.com/office/powerpoint/2010/main" val="2443187514"/>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6939" y="2470666"/>
            <a:ext cx="4932402" cy="3288268"/>
          </a:xfrm>
          <a:prstGeom prst="rect">
            <a:avLst/>
          </a:prstGeom>
        </p:spPr>
      </p:pic>
      <p:sp>
        <p:nvSpPr>
          <p:cNvPr id="6" name="Text 2"/>
          <p:cNvSpPr/>
          <p:nvPr/>
        </p:nvSpPr>
        <p:spPr>
          <a:xfrm>
            <a:off x="6262092" y="974169"/>
            <a:ext cx="7081599" cy="629603"/>
          </a:xfrm>
          <a:prstGeom prst="rect">
            <a:avLst/>
          </a:prstGeom>
          <a:noFill/>
          <a:ln/>
        </p:spPr>
        <p:txBody>
          <a:bodyPr wrap="none" rtlCol="0" anchor="t"/>
          <a:lstStyle/>
          <a:p>
            <a:pPr marL="0" indent="0">
              <a:lnSpc>
                <a:spcPts val="4958"/>
              </a:lnSpc>
              <a:buNone/>
            </a:pPr>
            <a:r>
              <a:rPr lang="en-US" sz="3966" b="1" kern="0" spc="-40" dirty="0">
                <a:solidFill>
                  <a:srgbClr val="000000"/>
                </a:solidFill>
                <a:latin typeface="Times New Roman" panose="02020603050405020304" pitchFamily="18" charset="0"/>
                <a:ea typeface="Montserrat" pitchFamily="34" charset="-122"/>
                <a:cs typeface="Times New Roman" panose="02020603050405020304" pitchFamily="18" charset="0"/>
              </a:rPr>
              <a:t>Challenges and Limitations</a:t>
            </a:r>
            <a:endParaRPr lang="en-US" sz="3966"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262092" y="1936194"/>
            <a:ext cx="1108115" cy="1773079"/>
          </a:xfrm>
          <a:prstGeom prst="rect">
            <a:avLst/>
          </a:prstGeom>
        </p:spPr>
      </p:pic>
      <p:sp>
        <p:nvSpPr>
          <p:cNvPr id="8" name="Text 3"/>
          <p:cNvSpPr/>
          <p:nvPr/>
        </p:nvSpPr>
        <p:spPr>
          <a:xfrm>
            <a:off x="7702629" y="2157770"/>
            <a:ext cx="2642592" cy="314682"/>
          </a:xfrm>
          <a:prstGeom prst="rect">
            <a:avLst/>
          </a:prstGeom>
          <a:noFill/>
          <a:ln/>
        </p:spPr>
        <p:txBody>
          <a:bodyPr wrap="none" rtlCol="0" anchor="t"/>
          <a:lstStyle/>
          <a:p>
            <a:pPr marL="0" indent="0" algn="l">
              <a:lnSpc>
                <a:spcPts val="2479"/>
              </a:lnSpc>
              <a:buNone/>
            </a:pPr>
            <a:r>
              <a:rPr lang="en-US" sz="1983" b="1" kern="0" spc="-20" dirty="0">
                <a:solidFill>
                  <a:srgbClr val="3D3838"/>
                </a:solidFill>
                <a:latin typeface="Times New Roman" panose="02020603050405020304" pitchFamily="18" charset="0"/>
                <a:ea typeface="Montserrat" pitchFamily="34" charset="-122"/>
                <a:cs typeface="Times New Roman" panose="02020603050405020304" pitchFamily="18" charset="0"/>
              </a:rPr>
              <a:t>Adaptive Fake News</a:t>
            </a:r>
            <a:endParaRPr lang="en-US" sz="1983" dirty="0">
              <a:latin typeface="Times New Roman" panose="02020603050405020304" pitchFamily="18" charset="0"/>
              <a:cs typeface="Times New Roman" panose="02020603050405020304" pitchFamily="18" charset="0"/>
            </a:endParaRPr>
          </a:p>
        </p:txBody>
      </p:sp>
      <p:sp>
        <p:nvSpPr>
          <p:cNvPr id="9" name="Text 4"/>
          <p:cNvSpPr/>
          <p:nvPr/>
        </p:nvSpPr>
        <p:spPr>
          <a:xfrm>
            <a:off x="7702629" y="2605326"/>
            <a:ext cx="6152078" cy="665083"/>
          </a:xfrm>
          <a:prstGeom prst="rect">
            <a:avLst/>
          </a:prstGeom>
          <a:noFill/>
          <a:ln/>
        </p:spPr>
        <p:txBody>
          <a:bodyPr wrap="square" rtlCol="0" anchor="t"/>
          <a:lstStyle/>
          <a:p>
            <a:pPr marL="0" indent="0" algn="l">
              <a:lnSpc>
                <a:spcPts val="2618"/>
              </a:lnSpc>
              <a:buNone/>
            </a:pPr>
            <a:r>
              <a:rPr lang="en-US" sz="1745" dirty="0">
                <a:solidFill>
                  <a:srgbClr val="3D3838"/>
                </a:solidFill>
                <a:latin typeface="Source Sans Pro" pitchFamily="34" charset="0"/>
                <a:ea typeface="Source Sans Pro" pitchFamily="34" charset="-122"/>
                <a:cs typeface="Source Sans Pro" pitchFamily="34" charset="-120"/>
              </a:rPr>
              <a:t>Fake news creators constantly evolve their tactics to evade detection.</a:t>
            </a:r>
            <a:endParaRPr lang="en-US" sz="1745" dirty="0"/>
          </a:p>
        </p:txBody>
      </p:sp>
      <p:pic>
        <p:nvPicPr>
          <p:cNvPr id="10" name="Image 3" descr="preencoded.png"/>
          <p:cNvPicPr>
            <a:picLocks noChangeAspect="1"/>
          </p:cNvPicPr>
          <p:nvPr/>
        </p:nvPicPr>
        <p:blipFill>
          <a:blip r:embed="rId6"/>
          <a:stretch>
            <a:fillRect/>
          </a:stretch>
        </p:blipFill>
        <p:spPr>
          <a:xfrm>
            <a:off x="6262092" y="3709273"/>
            <a:ext cx="1108115" cy="1773079"/>
          </a:xfrm>
          <a:prstGeom prst="rect">
            <a:avLst/>
          </a:prstGeom>
        </p:spPr>
      </p:pic>
      <p:sp>
        <p:nvSpPr>
          <p:cNvPr id="11" name="Text 5"/>
          <p:cNvSpPr/>
          <p:nvPr/>
        </p:nvSpPr>
        <p:spPr>
          <a:xfrm>
            <a:off x="7702629" y="3930848"/>
            <a:ext cx="2518648" cy="314682"/>
          </a:xfrm>
          <a:prstGeom prst="rect">
            <a:avLst/>
          </a:prstGeom>
          <a:noFill/>
          <a:ln/>
        </p:spPr>
        <p:txBody>
          <a:bodyPr wrap="none" rtlCol="0" anchor="t"/>
          <a:lstStyle/>
          <a:p>
            <a:pPr marL="0" indent="0" algn="l">
              <a:lnSpc>
                <a:spcPts val="2479"/>
              </a:lnSpc>
              <a:buNone/>
            </a:pPr>
            <a:r>
              <a:rPr lang="en-US" sz="1983" b="1" kern="0" spc="-20" dirty="0">
                <a:solidFill>
                  <a:srgbClr val="3D3838"/>
                </a:solidFill>
                <a:latin typeface="Times New Roman" panose="02020603050405020304" pitchFamily="18" charset="0"/>
                <a:ea typeface="Montserrat" pitchFamily="34" charset="-122"/>
                <a:cs typeface="Times New Roman" panose="02020603050405020304" pitchFamily="18" charset="0"/>
              </a:rPr>
              <a:t>Data Scarcity</a:t>
            </a:r>
            <a:endParaRPr lang="en-US" sz="1983" dirty="0">
              <a:latin typeface="Times New Roman" panose="02020603050405020304" pitchFamily="18" charset="0"/>
              <a:cs typeface="Times New Roman" panose="02020603050405020304" pitchFamily="18" charset="0"/>
            </a:endParaRPr>
          </a:p>
        </p:txBody>
      </p:sp>
      <p:sp>
        <p:nvSpPr>
          <p:cNvPr id="12" name="Text 6"/>
          <p:cNvSpPr/>
          <p:nvPr/>
        </p:nvSpPr>
        <p:spPr>
          <a:xfrm>
            <a:off x="7702629" y="4378404"/>
            <a:ext cx="6152078" cy="665083"/>
          </a:xfrm>
          <a:prstGeom prst="rect">
            <a:avLst/>
          </a:prstGeom>
          <a:noFill/>
          <a:ln/>
        </p:spPr>
        <p:txBody>
          <a:bodyPr wrap="square" rtlCol="0" anchor="t"/>
          <a:lstStyle/>
          <a:p>
            <a:pPr marL="0" indent="0" algn="l">
              <a:lnSpc>
                <a:spcPts val="2618"/>
              </a:lnSpc>
              <a:buNone/>
            </a:pPr>
            <a:r>
              <a:rPr lang="en-US" sz="1745" dirty="0">
                <a:solidFill>
                  <a:srgbClr val="3D3838"/>
                </a:solidFill>
                <a:latin typeface="Source Sans Pro" pitchFamily="34" charset="0"/>
                <a:ea typeface="Source Sans Pro" pitchFamily="34" charset="-122"/>
                <a:cs typeface="Source Sans Pro" pitchFamily="34" charset="-120"/>
              </a:rPr>
              <a:t>Obtaining high-quality, labeled datasets for training ML models can be challenging.</a:t>
            </a:r>
            <a:endParaRPr lang="en-US" sz="1745" dirty="0"/>
          </a:p>
        </p:txBody>
      </p:sp>
      <p:pic>
        <p:nvPicPr>
          <p:cNvPr id="13" name="Image 4" descr="preencoded.png"/>
          <p:cNvPicPr>
            <a:picLocks noChangeAspect="1"/>
          </p:cNvPicPr>
          <p:nvPr/>
        </p:nvPicPr>
        <p:blipFill>
          <a:blip r:embed="rId7"/>
          <a:stretch>
            <a:fillRect/>
          </a:stretch>
        </p:blipFill>
        <p:spPr>
          <a:xfrm>
            <a:off x="6262092" y="5482352"/>
            <a:ext cx="1108115" cy="1773079"/>
          </a:xfrm>
          <a:prstGeom prst="rect">
            <a:avLst/>
          </a:prstGeom>
        </p:spPr>
      </p:pic>
      <p:sp>
        <p:nvSpPr>
          <p:cNvPr id="14" name="Text 7"/>
          <p:cNvSpPr/>
          <p:nvPr/>
        </p:nvSpPr>
        <p:spPr>
          <a:xfrm>
            <a:off x="7702629" y="5703927"/>
            <a:ext cx="6041112" cy="314682"/>
          </a:xfrm>
          <a:prstGeom prst="rect">
            <a:avLst/>
          </a:prstGeom>
          <a:noFill/>
          <a:ln/>
        </p:spPr>
        <p:txBody>
          <a:bodyPr wrap="none" rtlCol="0" anchor="t"/>
          <a:lstStyle/>
          <a:p>
            <a:pPr marL="0" indent="0" algn="l">
              <a:lnSpc>
                <a:spcPts val="2479"/>
              </a:lnSpc>
              <a:buNone/>
            </a:pPr>
            <a:r>
              <a:rPr lang="en-US" sz="1983" b="1" kern="0" spc="-20" dirty="0">
                <a:solidFill>
                  <a:srgbClr val="3D3838"/>
                </a:solidFill>
                <a:latin typeface="Times New Roman" panose="02020603050405020304" pitchFamily="18" charset="0"/>
                <a:ea typeface="Montserrat" pitchFamily="34" charset="-122"/>
                <a:cs typeface="Times New Roman" panose="02020603050405020304" pitchFamily="18" charset="0"/>
              </a:rPr>
              <a:t>Multilingual and Cross-Cultural Considerations</a:t>
            </a:r>
            <a:endParaRPr lang="en-US" sz="1983" dirty="0">
              <a:latin typeface="Times New Roman" panose="02020603050405020304" pitchFamily="18" charset="0"/>
              <a:cs typeface="Times New Roman" panose="02020603050405020304" pitchFamily="18" charset="0"/>
            </a:endParaRPr>
          </a:p>
        </p:txBody>
      </p:sp>
      <p:sp>
        <p:nvSpPr>
          <p:cNvPr id="15" name="Text 8"/>
          <p:cNvSpPr/>
          <p:nvPr/>
        </p:nvSpPr>
        <p:spPr>
          <a:xfrm>
            <a:off x="7702629" y="6151483"/>
            <a:ext cx="6152078" cy="665083"/>
          </a:xfrm>
          <a:prstGeom prst="rect">
            <a:avLst/>
          </a:prstGeom>
          <a:noFill/>
          <a:ln/>
        </p:spPr>
        <p:txBody>
          <a:bodyPr wrap="square" rtlCol="0" anchor="t"/>
          <a:lstStyle/>
          <a:p>
            <a:pPr marL="0" indent="0" algn="l">
              <a:lnSpc>
                <a:spcPts val="2618"/>
              </a:lnSpc>
              <a:buNone/>
            </a:pPr>
            <a:r>
              <a:rPr lang="en-US" sz="1745" dirty="0">
                <a:solidFill>
                  <a:srgbClr val="3D3838"/>
                </a:solidFill>
                <a:latin typeface="Source Sans Pro" pitchFamily="34" charset="0"/>
                <a:ea typeface="Source Sans Pro" pitchFamily="34" charset="-122"/>
                <a:cs typeface="Source Sans Pro" pitchFamily="34" charset="-120"/>
              </a:rPr>
              <a:t>Effective fake news detection must account for diverse linguistic and cultural contexts.</a:t>
            </a:r>
            <a:endParaRPr lang="en-US" sz="1745"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1"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1775" y="2739271"/>
            <a:ext cx="4890730" cy="2751058"/>
          </a:xfrm>
          <a:prstGeom prst="rect">
            <a:avLst/>
          </a:prstGeom>
        </p:spPr>
      </p:pic>
      <p:sp>
        <p:nvSpPr>
          <p:cNvPr id="6" name="Text 2"/>
          <p:cNvSpPr/>
          <p:nvPr/>
        </p:nvSpPr>
        <p:spPr>
          <a:xfrm>
            <a:off x="833914" y="825222"/>
            <a:ext cx="7476173" cy="1353741"/>
          </a:xfrm>
          <a:prstGeom prst="rect">
            <a:avLst/>
          </a:prstGeom>
          <a:noFill/>
          <a:ln/>
        </p:spPr>
        <p:txBody>
          <a:bodyPr wrap="square" rtlCol="0" anchor="t"/>
          <a:lstStyle/>
          <a:p>
            <a:pPr marL="0" indent="0">
              <a:lnSpc>
                <a:spcPts val="5330"/>
              </a:lnSpc>
              <a:buNone/>
            </a:pPr>
            <a:r>
              <a:rPr lang="en-US" sz="4264" b="1" kern="0" spc="-43" dirty="0">
                <a:solidFill>
                  <a:srgbClr val="000000"/>
                </a:solidFill>
                <a:latin typeface="Times New Roman" panose="02020603050405020304" pitchFamily="18" charset="0"/>
                <a:ea typeface="Montserrat" pitchFamily="34" charset="-122"/>
                <a:cs typeface="Times New Roman" panose="02020603050405020304" pitchFamily="18" charset="0"/>
              </a:rPr>
              <a:t>Conclusion and Future Directions</a:t>
            </a:r>
            <a:endParaRPr lang="en-US" sz="4264" dirty="0">
              <a:latin typeface="Times New Roman" panose="02020603050405020304" pitchFamily="18" charset="0"/>
              <a:cs typeface="Times New Roman" panose="02020603050405020304" pitchFamily="18" charset="0"/>
            </a:endParaRPr>
          </a:p>
        </p:txBody>
      </p:sp>
      <p:sp>
        <p:nvSpPr>
          <p:cNvPr id="7" name="Shape 3"/>
          <p:cNvSpPr/>
          <p:nvPr/>
        </p:nvSpPr>
        <p:spPr>
          <a:xfrm>
            <a:off x="833914" y="2804279"/>
            <a:ext cx="536019" cy="536019"/>
          </a:xfrm>
          <a:prstGeom prst="roundRect">
            <a:avLst>
              <a:gd name="adj" fmla="val 8002"/>
            </a:avLst>
          </a:prstGeom>
          <a:solidFill>
            <a:srgbClr val="F2EEEE"/>
          </a:solidFill>
          <a:ln/>
        </p:spPr>
      </p:sp>
      <p:sp>
        <p:nvSpPr>
          <p:cNvPr id="8" name="Text 4"/>
          <p:cNvSpPr/>
          <p:nvPr/>
        </p:nvSpPr>
        <p:spPr>
          <a:xfrm>
            <a:off x="1039773" y="2909768"/>
            <a:ext cx="124182" cy="324922"/>
          </a:xfrm>
          <a:prstGeom prst="rect">
            <a:avLst/>
          </a:prstGeom>
          <a:noFill/>
          <a:ln/>
        </p:spPr>
        <p:txBody>
          <a:bodyPr wrap="none" rtlCol="0" anchor="t"/>
          <a:lstStyle/>
          <a:p>
            <a:pPr marL="0" indent="0" algn="ctr">
              <a:lnSpc>
                <a:spcPts val="2559"/>
              </a:lnSpc>
              <a:buNone/>
            </a:pPr>
            <a:r>
              <a:rPr lang="en-US" sz="2559" b="1" kern="0" spc="-26" dirty="0">
                <a:solidFill>
                  <a:srgbClr val="3D3838"/>
                </a:solidFill>
                <a:latin typeface="Montserrat" pitchFamily="34" charset="0"/>
                <a:ea typeface="Montserrat" pitchFamily="34" charset="-122"/>
                <a:cs typeface="Montserrat" pitchFamily="34" charset="-120"/>
              </a:rPr>
              <a:t>1</a:t>
            </a:r>
            <a:endParaRPr lang="en-US" sz="2559" dirty="0"/>
          </a:p>
        </p:txBody>
      </p:sp>
      <p:sp>
        <p:nvSpPr>
          <p:cNvPr id="9" name="Text 5"/>
          <p:cNvSpPr/>
          <p:nvPr/>
        </p:nvSpPr>
        <p:spPr>
          <a:xfrm>
            <a:off x="1608177" y="2804279"/>
            <a:ext cx="4762024" cy="338376"/>
          </a:xfrm>
          <a:prstGeom prst="rect">
            <a:avLst/>
          </a:prstGeom>
          <a:noFill/>
          <a:ln/>
        </p:spPr>
        <p:txBody>
          <a:bodyPr wrap="none" rtlCol="0" anchor="t"/>
          <a:lstStyle/>
          <a:p>
            <a:pPr marL="0" indent="0">
              <a:lnSpc>
                <a:spcPts val="2665"/>
              </a:lnSpc>
              <a:buNone/>
            </a:pPr>
            <a:r>
              <a:rPr lang="en-US" sz="2132" b="1" kern="0" spc="-21" dirty="0">
                <a:solidFill>
                  <a:srgbClr val="3D3838"/>
                </a:solidFill>
                <a:latin typeface="Times New Roman" panose="02020603050405020304" pitchFamily="18" charset="0"/>
                <a:ea typeface="Montserrat" pitchFamily="34" charset="-122"/>
                <a:cs typeface="Times New Roman" panose="02020603050405020304" pitchFamily="18" charset="0"/>
              </a:rPr>
              <a:t>Ongoing Research and Innovation</a:t>
            </a:r>
            <a:endParaRPr lang="en-US" sz="2132" dirty="0">
              <a:latin typeface="Times New Roman" panose="02020603050405020304" pitchFamily="18" charset="0"/>
              <a:cs typeface="Times New Roman" panose="02020603050405020304" pitchFamily="18" charset="0"/>
            </a:endParaRPr>
          </a:p>
        </p:txBody>
      </p:sp>
      <p:sp>
        <p:nvSpPr>
          <p:cNvPr id="10" name="Text 6"/>
          <p:cNvSpPr/>
          <p:nvPr/>
        </p:nvSpPr>
        <p:spPr>
          <a:xfrm>
            <a:off x="1608177" y="3285530"/>
            <a:ext cx="6701909" cy="714613"/>
          </a:xfrm>
          <a:prstGeom prst="rect">
            <a:avLst/>
          </a:prstGeom>
          <a:noFill/>
          <a:ln/>
        </p:spPr>
        <p:txBody>
          <a:bodyPr wrap="square" rtlCol="0" anchor="t"/>
          <a:lstStyle/>
          <a:p>
            <a:pPr marL="0" indent="0">
              <a:lnSpc>
                <a:spcPts val="2814"/>
              </a:lnSpc>
              <a:buNone/>
            </a:pPr>
            <a:r>
              <a:rPr lang="en-US" sz="1876" dirty="0">
                <a:solidFill>
                  <a:srgbClr val="3D3838"/>
                </a:solidFill>
                <a:latin typeface="Source Sans Pro" pitchFamily="34" charset="0"/>
                <a:ea typeface="Source Sans Pro" pitchFamily="34" charset="-122"/>
                <a:cs typeface="Source Sans Pro" pitchFamily="34" charset="-120"/>
              </a:rPr>
              <a:t>Advancements in ML and NLP will continue to drive improvements in fake news detection.</a:t>
            </a:r>
            <a:endParaRPr lang="en-US" sz="1876" dirty="0"/>
          </a:p>
        </p:txBody>
      </p:sp>
      <p:sp>
        <p:nvSpPr>
          <p:cNvPr id="11" name="Shape 7"/>
          <p:cNvSpPr/>
          <p:nvPr/>
        </p:nvSpPr>
        <p:spPr>
          <a:xfrm>
            <a:off x="833914" y="4506397"/>
            <a:ext cx="536019" cy="536019"/>
          </a:xfrm>
          <a:prstGeom prst="roundRect">
            <a:avLst>
              <a:gd name="adj" fmla="val 8002"/>
            </a:avLst>
          </a:prstGeom>
          <a:solidFill>
            <a:srgbClr val="F2EEEE"/>
          </a:solidFill>
          <a:ln/>
        </p:spPr>
      </p:sp>
      <p:sp>
        <p:nvSpPr>
          <p:cNvPr id="12" name="Text 8"/>
          <p:cNvSpPr/>
          <p:nvPr/>
        </p:nvSpPr>
        <p:spPr>
          <a:xfrm>
            <a:off x="1007626" y="4611886"/>
            <a:ext cx="188476" cy="324922"/>
          </a:xfrm>
          <a:prstGeom prst="rect">
            <a:avLst/>
          </a:prstGeom>
          <a:noFill/>
          <a:ln/>
        </p:spPr>
        <p:txBody>
          <a:bodyPr wrap="none" rtlCol="0" anchor="t"/>
          <a:lstStyle/>
          <a:p>
            <a:pPr marL="0" indent="0" algn="ctr">
              <a:lnSpc>
                <a:spcPts val="2559"/>
              </a:lnSpc>
              <a:buNone/>
            </a:pPr>
            <a:r>
              <a:rPr lang="en-US" sz="2559" b="1" kern="0" spc="-26" dirty="0">
                <a:solidFill>
                  <a:srgbClr val="3D3838"/>
                </a:solidFill>
                <a:latin typeface="Montserrat" pitchFamily="34" charset="0"/>
                <a:ea typeface="Montserrat" pitchFamily="34" charset="-122"/>
                <a:cs typeface="Montserrat" pitchFamily="34" charset="-120"/>
              </a:rPr>
              <a:t>2</a:t>
            </a:r>
            <a:endParaRPr lang="en-US" sz="2559" dirty="0"/>
          </a:p>
        </p:txBody>
      </p:sp>
      <p:sp>
        <p:nvSpPr>
          <p:cNvPr id="13" name="Text 9"/>
          <p:cNvSpPr/>
          <p:nvPr/>
        </p:nvSpPr>
        <p:spPr>
          <a:xfrm>
            <a:off x="1608177" y="4506397"/>
            <a:ext cx="6560582" cy="338376"/>
          </a:xfrm>
          <a:prstGeom prst="rect">
            <a:avLst/>
          </a:prstGeom>
          <a:noFill/>
          <a:ln/>
        </p:spPr>
        <p:txBody>
          <a:bodyPr wrap="none" rtlCol="0" anchor="t"/>
          <a:lstStyle/>
          <a:p>
            <a:pPr marL="0" indent="0">
              <a:lnSpc>
                <a:spcPts val="2665"/>
              </a:lnSpc>
              <a:buNone/>
            </a:pPr>
            <a:r>
              <a:rPr lang="en-US" sz="2132" b="1" kern="0" spc="-21" dirty="0">
                <a:solidFill>
                  <a:srgbClr val="3D3838"/>
                </a:solidFill>
                <a:latin typeface="Times New Roman" panose="02020603050405020304" pitchFamily="18" charset="0"/>
                <a:ea typeface="Montserrat" pitchFamily="34" charset="-122"/>
                <a:cs typeface="Times New Roman" panose="02020603050405020304" pitchFamily="18" charset="0"/>
              </a:rPr>
              <a:t>Collaboration and Interdisciplinary Approaches</a:t>
            </a:r>
            <a:endParaRPr lang="en-US" sz="2132" dirty="0">
              <a:latin typeface="Times New Roman" panose="02020603050405020304" pitchFamily="18" charset="0"/>
              <a:cs typeface="Times New Roman" panose="02020603050405020304" pitchFamily="18" charset="0"/>
            </a:endParaRPr>
          </a:p>
        </p:txBody>
      </p:sp>
      <p:sp>
        <p:nvSpPr>
          <p:cNvPr id="14" name="Text 10"/>
          <p:cNvSpPr/>
          <p:nvPr/>
        </p:nvSpPr>
        <p:spPr>
          <a:xfrm>
            <a:off x="1608177" y="4987647"/>
            <a:ext cx="6701909" cy="714613"/>
          </a:xfrm>
          <a:prstGeom prst="rect">
            <a:avLst/>
          </a:prstGeom>
          <a:noFill/>
          <a:ln/>
        </p:spPr>
        <p:txBody>
          <a:bodyPr wrap="square" rtlCol="0" anchor="t"/>
          <a:lstStyle/>
          <a:p>
            <a:pPr marL="0" indent="0">
              <a:lnSpc>
                <a:spcPts val="2814"/>
              </a:lnSpc>
              <a:buNone/>
            </a:pPr>
            <a:r>
              <a:rPr lang="en-US" sz="1876" dirty="0">
                <a:solidFill>
                  <a:srgbClr val="3D3838"/>
                </a:solidFill>
                <a:latin typeface="Source Sans Pro" pitchFamily="34" charset="0"/>
                <a:ea typeface="Source Sans Pro" pitchFamily="34" charset="-122"/>
                <a:cs typeface="Source Sans Pro" pitchFamily="34" charset="-120"/>
              </a:rPr>
              <a:t>Combining technical, social, and policy-based solutions is key to addressing fake news.</a:t>
            </a:r>
            <a:endParaRPr lang="en-US" sz="1876" dirty="0"/>
          </a:p>
        </p:txBody>
      </p:sp>
      <p:sp>
        <p:nvSpPr>
          <p:cNvPr id="15" name="Shape 11"/>
          <p:cNvSpPr/>
          <p:nvPr/>
        </p:nvSpPr>
        <p:spPr>
          <a:xfrm>
            <a:off x="833914" y="6208514"/>
            <a:ext cx="536019" cy="536019"/>
          </a:xfrm>
          <a:prstGeom prst="roundRect">
            <a:avLst>
              <a:gd name="adj" fmla="val 8002"/>
            </a:avLst>
          </a:prstGeom>
          <a:solidFill>
            <a:srgbClr val="F2EEEE"/>
          </a:solidFill>
          <a:ln/>
        </p:spPr>
      </p:sp>
      <p:sp>
        <p:nvSpPr>
          <p:cNvPr id="16" name="Text 12"/>
          <p:cNvSpPr/>
          <p:nvPr/>
        </p:nvSpPr>
        <p:spPr>
          <a:xfrm>
            <a:off x="1007388" y="6314003"/>
            <a:ext cx="189071" cy="324922"/>
          </a:xfrm>
          <a:prstGeom prst="rect">
            <a:avLst/>
          </a:prstGeom>
          <a:noFill/>
          <a:ln/>
        </p:spPr>
        <p:txBody>
          <a:bodyPr wrap="none" rtlCol="0" anchor="t"/>
          <a:lstStyle/>
          <a:p>
            <a:pPr marL="0" indent="0" algn="ctr">
              <a:lnSpc>
                <a:spcPts val="2559"/>
              </a:lnSpc>
              <a:buNone/>
            </a:pPr>
            <a:r>
              <a:rPr lang="en-US" sz="2559" b="1" kern="0" spc="-26" dirty="0">
                <a:solidFill>
                  <a:srgbClr val="3D3838"/>
                </a:solidFill>
                <a:latin typeface="Montserrat" pitchFamily="34" charset="0"/>
                <a:ea typeface="Montserrat" pitchFamily="34" charset="-122"/>
                <a:cs typeface="Montserrat" pitchFamily="34" charset="-120"/>
              </a:rPr>
              <a:t>3</a:t>
            </a:r>
            <a:endParaRPr lang="en-US" sz="2559" dirty="0"/>
          </a:p>
        </p:txBody>
      </p:sp>
      <p:sp>
        <p:nvSpPr>
          <p:cNvPr id="17" name="Text 13"/>
          <p:cNvSpPr/>
          <p:nvPr/>
        </p:nvSpPr>
        <p:spPr>
          <a:xfrm>
            <a:off x="1608177" y="6208514"/>
            <a:ext cx="5101828" cy="338376"/>
          </a:xfrm>
          <a:prstGeom prst="rect">
            <a:avLst/>
          </a:prstGeom>
          <a:noFill/>
          <a:ln/>
        </p:spPr>
        <p:txBody>
          <a:bodyPr wrap="none" rtlCol="0" anchor="t"/>
          <a:lstStyle/>
          <a:p>
            <a:pPr marL="0" indent="0">
              <a:lnSpc>
                <a:spcPts val="2665"/>
              </a:lnSpc>
              <a:buNone/>
            </a:pPr>
            <a:r>
              <a:rPr lang="en-US" sz="2132" b="1" kern="0" spc="-21" dirty="0">
                <a:solidFill>
                  <a:srgbClr val="3D3838"/>
                </a:solidFill>
                <a:latin typeface="Times New Roman" panose="02020603050405020304" pitchFamily="18" charset="0"/>
                <a:ea typeface="Montserrat" pitchFamily="34" charset="-122"/>
                <a:cs typeface="Times New Roman" panose="02020603050405020304" pitchFamily="18" charset="0"/>
              </a:rPr>
              <a:t>Proactive and Preemptive Strategies</a:t>
            </a:r>
            <a:endParaRPr lang="en-US" sz="2132" dirty="0">
              <a:latin typeface="Times New Roman" panose="02020603050405020304" pitchFamily="18" charset="0"/>
              <a:cs typeface="Times New Roman" panose="02020603050405020304" pitchFamily="18" charset="0"/>
            </a:endParaRPr>
          </a:p>
        </p:txBody>
      </p:sp>
      <p:sp>
        <p:nvSpPr>
          <p:cNvPr id="18" name="Text 14"/>
          <p:cNvSpPr/>
          <p:nvPr/>
        </p:nvSpPr>
        <p:spPr>
          <a:xfrm>
            <a:off x="1608177" y="6689765"/>
            <a:ext cx="6701909" cy="714613"/>
          </a:xfrm>
          <a:prstGeom prst="rect">
            <a:avLst/>
          </a:prstGeom>
          <a:noFill/>
          <a:ln/>
        </p:spPr>
        <p:txBody>
          <a:bodyPr wrap="square" rtlCol="0" anchor="t"/>
          <a:lstStyle/>
          <a:p>
            <a:pPr marL="0" indent="0">
              <a:lnSpc>
                <a:spcPts val="2814"/>
              </a:lnSpc>
              <a:buNone/>
            </a:pPr>
            <a:r>
              <a:rPr lang="en-US" sz="1876" dirty="0">
                <a:solidFill>
                  <a:srgbClr val="3D3838"/>
                </a:solidFill>
                <a:latin typeface="Source Sans Pro" pitchFamily="34" charset="0"/>
                <a:ea typeface="Source Sans Pro" pitchFamily="34" charset="-122"/>
                <a:cs typeface="Source Sans Pro" pitchFamily="34" charset="-120"/>
              </a:rPr>
              <a:t>Developing early warning systems and public awareness campaigns can help mitigate the spread of fake news.</a:t>
            </a:r>
            <a:endParaRPr lang="en-US" sz="1876"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696262" y="225454"/>
            <a:ext cx="7476173" cy="1353741"/>
          </a:xfrm>
          <a:prstGeom prst="rect">
            <a:avLst/>
          </a:prstGeom>
          <a:noFill/>
          <a:ln/>
        </p:spPr>
        <p:txBody>
          <a:bodyPr wrap="square" rtlCol="0" anchor="t"/>
          <a:lstStyle/>
          <a:p>
            <a:pPr marL="0" indent="0">
              <a:lnSpc>
                <a:spcPts val="5330"/>
              </a:lnSpc>
              <a:buNone/>
            </a:pPr>
            <a:r>
              <a:rPr lang="en-US" sz="4264" b="1" kern="0" spc="-43" dirty="0" smtClean="0">
                <a:solidFill>
                  <a:srgbClr val="000000"/>
                </a:solidFill>
                <a:latin typeface="Times New Roman" panose="02020603050405020304" pitchFamily="18" charset="0"/>
                <a:ea typeface="Montserrat" pitchFamily="34" charset="-122"/>
                <a:cs typeface="Times New Roman" panose="02020603050405020304" pitchFamily="18" charset="0"/>
              </a:rPr>
              <a:t>References</a:t>
            </a:r>
            <a:endParaRPr lang="en-US" sz="4264" dirty="0">
              <a:latin typeface="Times New Roman" panose="02020603050405020304" pitchFamily="18" charset="0"/>
              <a:cs typeface="Times New Roman" panose="02020603050405020304" pitchFamily="18" charset="0"/>
            </a:endParaRPr>
          </a:p>
        </p:txBody>
      </p:sp>
      <p:sp>
        <p:nvSpPr>
          <p:cNvPr id="4" name="Rectangle 3"/>
          <p:cNvSpPr/>
          <p:nvPr/>
        </p:nvSpPr>
        <p:spPr>
          <a:xfrm>
            <a:off x="1465006" y="1567119"/>
            <a:ext cx="8445909" cy="5974071"/>
          </a:xfrm>
          <a:prstGeom prst="rect">
            <a:avLst/>
          </a:prstGeom>
        </p:spPr>
        <p:txBody>
          <a:bodyPr wrap="square">
            <a:spAutoFit/>
          </a:bodyPr>
          <a:lstStyle/>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https://link.springer.com/chapter/10.1007/978-3-319-61845-6_17</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https://ieeexplore.ieee.org/document/8580970</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a:t>
            </a: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ieeexplore.ieee.org/document/8721565</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https://</a:t>
            </a: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arxiv.org/abs/1712.05999</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https://</a:t>
            </a: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arxiv.org/abs/1909.01838</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a:t>
            </a: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arxiv.org/abs/2006.02850</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8"/>
              </a:rPr>
              <a:t>https://</a:t>
            </a:r>
            <a:r>
              <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8"/>
              </a:rPr>
              <a:t>arxiv.org/abs/1810.04805</a:t>
            </a:r>
            <a:endParaRPr lang="en-IN"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9"/>
              </a:rPr>
              <a:t>https://link.springer.com/article/10.1007/s00500-019-04465-7</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8278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2057" y="3121891"/>
            <a:ext cx="8990730" cy="2215991"/>
          </a:xfrm>
          <a:prstGeom prst="rect">
            <a:avLst/>
          </a:prstGeom>
          <a:noFill/>
        </p:spPr>
        <p:txBody>
          <a:bodyPr wrap="none">
            <a:spAutoFit/>
          </a:bodyPr>
          <a:lstStyle/>
          <a:p>
            <a:pPr algn="ctr">
              <a:defRPr/>
            </a:pPr>
            <a:r>
              <a:rPr lang="en-US"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p>
        </p:txBody>
      </p:sp>
      <p:sp>
        <p:nvSpPr>
          <p:cNvPr id="10243" name="Date Placeholder 5"/>
          <p:cNvSpPr>
            <a:spLocks noGrp="1" noChangeArrowheads="1"/>
          </p:cNvSpPr>
          <p:nvPr>
            <p:ph type="dt" sz="quarter" idx="10"/>
          </p:nvPr>
        </p:nvSpPr>
        <p:spPr bwMode="auto">
          <a:xfrm>
            <a:off x="9401176" y="7578091"/>
            <a:ext cx="3413760" cy="438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Font typeface="Arial" panose="020B0604020202020204" pitchFamily="34" charset="0"/>
              <a:buChar char="•"/>
              <a:defRPr sz="3360">
                <a:solidFill>
                  <a:schemeClr val="tx1"/>
                </a:solidFill>
                <a:latin typeface="Calibri" panose="020F0502020204030204" pitchFamily="34" charset="0"/>
              </a:defRPr>
            </a:lvl1pPr>
            <a:lvl2pPr marL="891540" indent="-342900">
              <a:lnSpc>
                <a:spcPct val="90000"/>
              </a:lnSpc>
              <a:spcBef>
                <a:spcPts val="600"/>
              </a:spcBef>
              <a:buFont typeface="Arial" panose="020B0604020202020204" pitchFamily="34" charset="0"/>
              <a:buChar char="•"/>
              <a:defRPr sz="2880">
                <a:solidFill>
                  <a:schemeClr val="tx1"/>
                </a:solidFill>
                <a:latin typeface="Calibri" panose="020F0502020204030204" pitchFamily="34" charset="0"/>
              </a:defRPr>
            </a:lvl2pPr>
            <a:lvl3pPr marL="1371600" indent="-274320">
              <a:lnSpc>
                <a:spcPct val="90000"/>
              </a:lnSpc>
              <a:spcBef>
                <a:spcPts val="600"/>
              </a:spcBef>
              <a:buFont typeface="Arial" panose="020B0604020202020204" pitchFamily="34" charset="0"/>
              <a:buChar char="•"/>
              <a:defRPr sz="2400">
                <a:solidFill>
                  <a:schemeClr val="tx1"/>
                </a:solidFill>
                <a:latin typeface="Calibri" panose="020F0502020204030204" pitchFamily="34" charset="0"/>
              </a:defRPr>
            </a:lvl3pPr>
            <a:lvl4pPr marL="1920240" indent="-274320">
              <a:lnSpc>
                <a:spcPct val="90000"/>
              </a:lnSpc>
              <a:spcBef>
                <a:spcPts val="600"/>
              </a:spcBef>
              <a:buFont typeface="Arial" panose="020B0604020202020204" pitchFamily="34" charset="0"/>
              <a:buChar char="•"/>
              <a:defRPr>
                <a:solidFill>
                  <a:schemeClr val="tx1"/>
                </a:solidFill>
                <a:latin typeface="Calibri" panose="020F0502020204030204" pitchFamily="34" charset="0"/>
              </a:defRPr>
            </a:lvl4pPr>
            <a:lvl5pPr marL="2468880" indent="-274320">
              <a:lnSpc>
                <a:spcPct val="90000"/>
              </a:lnSpc>
              <a:spcBef>
                <a:spcPts val="600"/>
              </a:spcBef>
              <a:buFont typeface="Arial" panose="020B0604020202020204" pitchFamily="34" charset="0"/>
              <a:buChar char="•"/>
              <a:defRPr>
                <a:solidFill>
                  <a:schemeClr val="tx1"/>
                </a:solidFill>
                <a:latin typeface="Calibri" panose="020F0502020204030204" pitchFamily="34" charset="0"/>
              </a:defRPr>
            </a:lvl5pPr>
            <a:lvl6pPr marL="301752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6pPr>
            <a:lvl7pPr marL="356616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7pPr>
            <a:lvl8pPr marL="411480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8pPr>
            <a:lvl9pPr marL="4663440" indent="-274320" eaLnBrk="0" fontAlgn="base" hangingPunct="0">
              <a:lnSpc>
                <a:spcPct val="90000"/>
              </a:lnSpc>
              <a:spcBef>
                <a:spcPts val="6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440" dirty="0">
                <a:solidFill>
                  <a:schemeClr val="accent2"/>
                </a:solidFill>
                <a:latin typeface="Gill Sans MT" panose="020B0502020104020203" pitchFamily="34" charset="0"/>
              </a:rPr>
              <a:t>16/7/2024</a:t>
            </a:r>
          </a:p>
        </p:txBody>
      </p:sp>
    </p:spTree>
    <p:extLst>
      <p:ext uri="{BB962C8B-B14F-4D97-AF65-F5344CB8AC3E}">
        <p14:creationId xmlns:p14="http://schemas.microsoft.com/office/powerpoint/2010/main" val="278247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5" name="Image 1" descr="preencoded.png"/>
          <p:cNvPicPr>
            <a:picLocks noChangeAspect="1"/>
          </p:cNvPicPr>
          <p:nvPr/>
        </p:nvPicPr>
        <p:blipFill>
          <a:blip r:embed="rId4"/>
          <a:stretch>
            <a:fillRect/>
          </a:stretch>
        </p:blipFill>
        <p:spPr>
          <a:xfrm>
            <a:off x="1917994" y="2281084"/>
            <a:ext cx="9074471" cy="5104391"/>
          </a:xfrm>
          <a:prstGeom prst="rect">
            <a:avLst/>
          </a:prstGeom>
        </p:spPr>
      </p:pic>
      <p:sp>
        <p:nvSpPr>
          <p:cNvPr id="6" name="Text 2"/>
          <p:cNvSpPr/>
          <p:nvPr/>
        </p:nvSpPr>
        <p:spPr>
          <a:xfrm>
            <a:off x="848525" y="652357"/>
            <a:ext cx="13841307" cy="1420115"/>
          </a:xfrm>
          <a:prstGeom prst="rect">
            <a:avLst/>
          </a:prstGeom>
          <a:noFill/>
          <a:ln/>
        </p:spPr>
        <p:txBody>
          <a:bodyPr wrap="square" rtlCol="0" anchor="t"/>
          <a:lstStyle/>
          <a:p>
            <a:pPr marL="0" indent="0">
              <a:lnSpc>
                <a:spcPts val="7621"/>
              </a:lnSpc>
              <a:buNone/>
            </a:pPr>
            <a:r>
              <a:rPr lang="en-US" sz="6097" b="1" kern="0" spc="-61" dirty="0">
                <a:solidFill>
                  <a:schemeClr val="bg1"/>
                </a:solidFill>
                <a:latin typeface="Times New Roman" panose="02020603050405020304" pitchFamily="18" charset="0"/>
                <a:ea typeface="Montserrat" pitchFamily="34" charset="-122"/>
                <a:cs typeface="Times New Roman" panose="02020603050405020304" pitchFamily="18" charset="0"/>
              </a:rPr>
              <a:t>Introduction to Fake News Detection</a:t>
            </a:r>
            <a:endParaRPr lang="en-US" sz="6097" dirty="0">
              <a:solidFill>
                <a:schemeClr val="bg1"/>
              </a:solidFill>
              <a:latin typeface="Times New Roman" panose="02020603050405020304" pitchFamily="18" charset="0"/>
              <a:cs typeface="Times New Roman" panose="02020603050405020304" pitchFamily="18" charset="0"/>
            </a:endParaRPr>
          </a:p>
        </p:txBody>
      </p:sp>
      <p:sp>
        <p:nvSpPr>
          <p:cNvPr id="8" name="Shape 4"/>
          <p:cNvSpPr/>
          <p:nvPr/>
        </p:nvSpPr>
        <p:spPr>
          <a:xfrm>
            <a:off x="6350437" y="6434018"/>
            <a:ext cx="394930" cy="394930"/>
          </a:xfrm>
          <a:prstGeom prst="roundRect">
            <a:avLst>
              <a:gd name="adj" fmla="val 23151155"/>
            </a:avLst>
          </a:prstGeom>
          <a:noFill/>
          <a:ln w="7620">
            <a:solidFill>
              <a:srgbClr val="FFFFFF"/>
            </a:solidFill>
            <a:prstDash val="soli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745343"/>
            <a:ext cx="4869180" cy="2738914"/>
          </a:xfrm>
          <a:prstGeom prst="rect">
            <a:avLst/>
          </a:prstGeom>
        </p:spPr>
      </p:pic>
      <p:sp>
        <p:nvSpPr>
          <p:cNvPr id="6" name="Text 2"/>
          <p:cNvSpPr/>
          <p:nvPr/>
        </p:nvSpPr>
        <p:spPr>
          <a:xfrm>
            <a:off x="6350437" y="1382078"/>
            <a:ext cx="7415927" cy="2903934"/>
          </a:xfrm>
          <a:prstGeom prst="rect">
            <a:avLst/>
          </a:prstGeom>
          <a:noFill/>
          <a:ln/>
        </p:spPr>
        <p:txBody>
          <a:bodyPr wrap="square" rtlCol="0" anchor="t"/>
          <a:lstStyle/>
          <a:p>
            <a:pPr marL="0" indent="0">
              <a:lnSpc>
                <a:spcPts val="7621"/>
              </a:lnSpc>
              <a:buNone/>
            </a:pPr>
            <a:r>
              <a:rPr lang="en-US" sz="6097" b="1" kern="0" spc="-61" dirty="0">
                <a:solidFill>
                  <a:srgbClr val="000000"/>
                </a:solidFill>
                <a:latin typeface="Times New Roman" panose="02020603050405020304" pitchFamily="18" charset="0"/>
                <a:ea typeface="Montserrat" pitchFamily="34" charset="-122"/>
                <a:cs typeface="Times New Roman" panose="02020603050405020304" pitchFamily="18" charset="0"/>
              </a:rPr>
              <a:t>Introduction to Fake News Detection</a:t>
            </a:r>
            <a:endParaRPr lang="en-US" sz="6097" dirty="0">
              <a:latin typeface="Times New Roman" panose="02020603050405020304" pitchFamily="18" charset="0"/>
              <a:cs typeface="Times New Roman" panose="02020603050405020304" pitchFamily="18" charset="0"/>
            </a:endParaRPr>
          </a:p>
        </p:txBody>
      </p:sp>
      <p:sp>
        <p:nvSpPr>
          <p:cNvPr id="7" name="Text 3"/>
          <p:cNvSpPr/>
          <p:nvPr/>
        </p:nvSpPr>
        <p:spPr>
          <a:xfrm>
            <a:off x="6350437" y="4656296"/>
            <a:ext cx="7415927" cy="1481614"/>
          </a:xfrm>
          <a:prstGeom prst="rect">
            <a:avLst/>
          </a:prstGeom>
          <a:noFill/>
          <a:ln/>
        </p:spPr>
        <p:txBody>
          <a:bodyPr wrap="square" rtlCol="0" anchor="t"/>
          <a:lstStyle/>
          <a:p>
            <a:pPr marL="0" indent="0" algn="just">
              <a:lnSpc>
                <a:spcPts val="2916"/>
              </a:lnSpc>
              <a:buNone/>
            </a:pPr>
            <a:r>
              <a:rPr lang="en-US" sz="2000" dirty="0">
                <a:solidFill>
                  <a:srgbClr val="3D3838"/>
                </a:solidFill>
                <a:latin typeface="Source Sans Pro" pitchFamily="34" charset="0"/>
                <a:ea typeface="Source Sans Pro" pitchFamily="34" charset="-122"/>
                <a:cs typeface="Source Sans Pro" pitchFamily="34" charset="-120"/>
              </a:rPr>
              <a:t>Fake news has become a pressing issue in the digital age, as the rapid spread of misinformation can have serious consequences. This presentation will explore the use of machine learning techniques to identify and mitigate the impact of fake news.</a:t>
            </a:r>
            <a:endParaRPr lang="en-US" sz="2000" dirty="0"/>
          </a:p>
        </p:txBody>
      </p:sp>
      <p:sp>
        <p:nvSpPr>
          <p:cNvPr id="8" name="Shape 4"/>
          <p:cNvSpPr/>
          <p:nvPr/>
        </p:nvSpPr>
        <p:spPr>
          <a:xfrm>
            <a:off x="6350437" y="6434018"/>
            <a:ext cx="394930" cy="394930"/>
          </a:xfrm>
          <a:prstGeom prst="roundRect">
            <a:avLst>
              <a:gd name="adj" fmla="val 23151155"/>
            </a:avLst>
          </a:prstGeom>
          <a:noFill/>
          <a:ln w="7620">
            <a:solidFill>
              <a:srgbClr val="FFFFFF"/>
            </a:solidFill>
            <a:prstDash val="solid"/>
          </a:ln>
        </p:spPr>
      </p:sp>
    </p:spTree>
    <p:extLst>
      <p:ext uri="{BB962C8B-B14F-4D97-AF65-F5344CB8AC3E}">
        <p14:creationId xmlns:p14="http://schemas.microsoft.com/office/powerpoint/2010/main" val="23652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330848" y="504362"/>
            <a:ext cx="6502571" cy="879067"/>
          </a:xfrm>
          <a:prstGeom prst="rect">
            <a:avLst/>
          </a:prstGeom>
          <a:noFill/>
          <a:ln/>
        </p:spPr>
        <p:txBody>
          <a:bodyPr wrap="square" rtlCol="0" anchor="t"/>
          <a:lstStyle/>
          <a:p>
            <a:pPr marL="0" indent="0">
              <a:lnSpc>
                <a:spcPts val="7621"/>
              </a:lnSpc>
              <a:buNone/>
            </a:pPr>
            <a:r>
              <a:rPr lang="en-US" sz="6097" b="1" dirty="0" smtClean="0">
                <a:latin typeface="Times New Roman" panose="02020603050405020304" pitchFamily="18" charset="0"/>
                <a:cs typeface="Times New Roman" panose="02020603050405020304" pitchFamily="18" charset="0"/>
              </a:rPr>
              <a:t>Literature Review</a:t>
            </a:r>
            <a:endParaRPr lang="en-US" sz="6097" b="1" dirty="0">
              <a:latin typeface="Times New Roman" panose="02020603050405020304" pitchFamily="18" charset="0"/>
              <a:cs typeface="Times New Roman" panose="02020603050405020304" pitchFamily="18" charset="0"/>
            </a:endParaRPr>
          </a:p>
        </p:txBody>
      </p:sp>
      <p:sp>
        <p:nvSpPr>
          <p:cNvPr id="6" name="Text 3"/>
          <p:cNvSpPr/>
          <p:nvPr/>
        </p:nvSpPr>
        <p:spPr>
          <a:xfrm>
            <a:off x="0" y="1042219"/>
            <a:ext cx="9143999" cy="7089058"/>
          </a:xfrm>
          <a:prstGeom prst="rect">
            <a:avLst/>
          </a:prstGeom>
          <a:noFill/>
          <a:ln/>
        </p:spPr>
        <p:txBody>
          <a:bodyPr wrap="square" rtlCol="0" anchor="t"/>
          <a:lstStyle/>
          <a:p>
            <a:pPr marL="0" indent="0">
              <a:lnSpc>
                <a:spcPts val="2916"/>
              </a:lnSpc>
              <a:buNone/>
            </a:pPr>
            <a:endParaRPr lang="en-US" sz="2000" dirty="0"/>
          </a:p>
        </p:txBody>
      </p:sp>
      <p:sp>
        <p:nvSpPr>
          <p:cNvPr id="7" name="TextBox 6"/>
          <p:cNvSpPr txBox="1"/>
          <p:nvPr/>
        </p:nvSpPr>
        <p:spPr>
          <a:xfrm flipH="1">
            <a:off x="85049" y="1832129"/>
            <a:ext cx="9058951" cy="5355312"/>
          </a:xfrm>
          <a:prstGeom prst="rect">
            <a:avLst/>
          </a:prstGeom>
          <a:noFill/>
        </p:spPr>
        <p:txBody>
          <a:bodyPr wrap="square" rtlCol="0">
            <a:spAutoFit/>
          </a:bodyPr>
          <a:lstStyle/>
          <a:p>
            <a:r>
              <a:rPr lang="en-US" b="1" dirty="0">
                <a:hlinkClick r:id="rId4"/>
              </a:rPr>
              <a:t>"Detecting Fake News using Machine Learning: A Systematic Literature Review"</a:t>
            </a:r>
            <a:r>
              <a:rPr lang="en-US" baseline="30000" dirty="0">
                <a:hlinkClick r:id="rId4"/>
              </a:rPr>
              <a:t>1</a:t>
            </a:r>
            <a:r>
              <a:rPr lang="en-US" dirty="0"/>
              <a:t>:</a:t>
            </a:r>
          </a:p>
          <a:p>
            <a:pPr lvl="1"/>
            <a:r>
              <a:rPr lang="en-US" dirty="0"/>
              <a:t>This review discusses the need for machine learning classifiers to automatically detect fake news. It covers various machine learning algorithms and their application in identifying fake news on online platforms</a:t>
            </a:r>
            <a:r>
              <a:rPr lang="en-US" dirty="0" smtClean="0"/>
              <a:t>.</a:t>
            </a:r>
            <a:r>
              <a:rPr lang="en-IN" dirty="0">
                <a:hlinkClick r:id="rId4"/>
              </a:rPr>
              <a:t> 2102.04458 (arxiv.org)</a:t>
            </a:r>
            <a:endParaRPr lang="en-US" dirty="0"/>
          </a:p>
          <a:p>
            <a:pPr lvl="1"/>
            <a:r>
              <a:rPr lang="en-US" dirty="0"/>
              <a:t>Keywords: Online fake news, Machine learning, Text Classification, social media.</a:t>
            </a:r>
          </a:p>
          <a:p>
            <a:r>
              <a:rPr lang="en-US" b="1" dirty="0">
                <a:hlinkClick r:id="rId5"/>
              </a:rPr>
              <a:t>"A systematic literature review and existing challenges toward fake news detection models"</a:t>
            </a:r>
            <a:r>
              <a:rPr lang="en-US" baseline="30000" dirty="0">
                <a:hlinkClick r:id="rId5"/>
              </a:rPr>
              <a:t>2</a:t>
            </a:r>
            <a:r>
              <a:rPr lang="en-US" dirty="0"/>
              <a:t>:</a:t>
            </a:r>
          </a:p>
          <a:p>
            <a:pPr lvl="1"/>
            <a:r>
              <a:rPr lang="en-US" dirty="0"/>
              <a:t>This paper reviews fake news detection models contributed by machine learning and deep learning algorithms. It categorizes and describes fundamental approaches that have been effective in recent years</a:t>
            </a:r>
            <a:r>
              <a:rPr lang="en-US" dirty="0" smtClean="0"/>
              <a:t>.</a:t>
            </a:r>
            <a:r>
              <a:rPr lang="en-US" dirty="0">
                <a:hlinkClick r:id="rId5"/>
              </a:rPr>
              <a:t> A systematic literature review and existing challenges toward fake news detection models | Social Network Analysis and Mining (springer.com)</a:t>
            </a:r>
            <a:endParaRPr lang="en-US" dirty="0"/>
          </a:p>
          <a:p>
            <a:r>
              <a:rPr lang="en-US" b="1" dirty="0">
                <a:hlinkClick r:id="rId6"/>
              </a:rPr>
              <a:t>"A comprehensive survey on machine learning approaches for fake news characterization"</a:t>
            </a:r>
            <a:r>
              <a:rPr lang="en-US" baseline="30000" dirty="0">
                <a:hlinkClick r:id="rId6"/>
              </a:rPr>
              <a:t>3</a:t>
            </a:r>
            <a:r>
              <a:rPr lang="en-US" dirty="0"/>
              <a:t>:</a:t>
            </a:r>
          </a:p>
          <a:p>
            <a:pPr lvl="1"/>
            <a:r>
              <a:rPr lang="en-US" dirty="0"/>
              <a:t>This extensive review explores previous studies aimed at understanding and combating the dissemination of fake news. It focuses on machine learning and deep learning techniques.</a:t>
            </a:r>
          </a:p>
          <a:p>
            <a:r>
              <a:rPr lang="en-US" b="1" dirty="0">
                <a:hlinkClick r:id="rId7"/>
              </a:rPr>
              <a:t>"Fake news detection: a systematic literature review of machine learning algorithms and datasets"</a:t>
            </a:r>
            <a:r>
              <a:rPr lang="en-US" baseline="30000" dirty="0">
                <a:hlinkClick r:id="rId7"/>
              </a:rPr>
              <a:t>4</a:t>
            </a:r>
            <a:r>
              <a:rPr lang="en-US" dirty="0"/>
              <a:t>:</a:t>
            </a:r>
          </a:p>
          <a:p>
            <a:pPr lvl="1"/>
            <a:r>
              <a:rPr lang="en-US" dirty="0"/>
              <a:t>This review specifically examines machine learning algorithms and datasets used for fake news detection</a:t>
            </a:r>
            <a:r>
              <a:rPr lang="en-US" dirty="0" smtClean="0"/>
              <a:t>.</a:t>
            </a:r>
            <a:r>
              <a:rPr lang="en-US" dirty="0">
                <a:hlinkClick r:id="rId8"/>
              </a:rPr>
              <a:t> </a:t>
            </a:r>
            <a:r>
              <a:rPr lang="en-US" dirty="0" err="1">
                <a:hlinkClick r:id="rId8"/>
              </a:rPr>
              <a:t>dblp</a:t>
            </a:r>
            <a:r>
              <a:rPr lang="en-US" dirty="0">
                <a:hlinkClick r:id="rId8"/>
              </a:rPr>
              <a:t>: Fake news detection: a systematic literature review of machine learning algorithms and datasets.</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71622" y="2336082"/>
            <a:ext cx="7415927" cy="1935956"/>
          </a:xfrm>
          <a:prstGeom prst="rect">
            <a:avLst/>
          </a:prstGeom>
          <a:noFill/>
          <a:ln/>
        </p:spPr>
        <p:txBody>
          <a:bodyPr wrap="square" rtlCol="0" anchor="t"/>
          <a:lstStyle/>
          <a:p>
            <a:pPr marL="0" indent="0">
              <a:lnSpc>
                <a:spcPts val="7621"/>
              </a:lnSpc>
              <a:buNone/>
            </a:pPr>
            <a:r>
              <a:rPr lang="en-US" sz="6097" b="1" kern="0" spc="-61" dirty="0">
                <a:solidFill>
                  <a:srgbClr val="000000"/>
                </a:solidFill>
                <a:latin typeface="Times New Roman" panose="02020603050405020304" pitchFamily="18" charset="0"/>
                <a:ea typeface="Montserrat" pitchFamily="34" charset="-122"/>
                <a:cs typeface="Times New Roman" panose="02020603050405020304" pitchFamily="18" charset="0"/>
              </a:rPr>
              <a:t>Problem Statement</a:t>
            </a:r>
            <a:endParaRPr lang="en-US" sz="6097" dirty="0">
              <a:latin typeface="Times New Roman" panose="02020603050405020304" pitchFamily="18" charset="0"/>
              <a:cs typeface="Times New Roman" panose="02020603050405020304" pitchFamily="18" charset="0"/>
            </a:endParaRPr>
          </a:p>
        </p:txBody>
      </p:sp>
      <p:sp>
        <p:nvSpPr>
          <p:cNvPr id="6" name="Text 3"/>
          <p:cNvSpPr/>
          <p:nvPr/>
        </p:nvSpPr>
        <p:spPr>
          <a:xfrm>
            <a:off x="864037" y="4156651"/>
            <a:ext cx="7415927" cy="1111210"/>
          </a:xfrm>
          <a:prstGeom prst="rect">
            <a:avLst/>
          </a:prstGeom>
          <a:noFill/>
          <a:ln/>
        </p:spPr>
        <p:txBody>
          <a:bodyPr wrap="square" rtlCol="0" anchor="t"/>
          <a:lstStyle/>
          <a:p>
            <a:pPr marL="0" indent="0">
              <a:lnSpc>
                <a:spcPts val="2916"/>
              </a:lnSpc>
              <a:buNone/>
            </a:pPr>
            <a:r>
              <a:rPr lang="en-US" sz="2000" dirty="0">
                <a:solidFill>
                  <a:srgbClr val="3D3838"/>
                </a:solidFill>
                <a:latin typeface="Source Sans Pro" pitchFamily="34" charset="0"/>
                <a:ea typeface="Source Sans Pro" pitchFamily="34" charset="-122"/>
                <a:cs typeface="Source Sans Pro" pitchFamily="34" charset="-120"/>
              </a:rPr>
              <a:t>Developing effective machine learning models to detect and mitigate the spread of fake news across digital media platforms, ensuring the integrity and trustworthiness of online information.</a:t>
            </a:r>
            <a:endParaRPr lang="en-US" sz="2000" dirty="0"/>
          </a:p>
        </p:txBody>
      </p:sp>
    </p:spTree>
    <p:extLst>
      <p:ext uri="{BB962C8B-B14F-4D97-AF65-F5344CB8AC3E}">
        <p14:creationId xmlns:p14="http://schemas.microsoft.com/office/powerpoint/2010/main" val="197882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185029" y="2048113"/>
            <a:ext cx="5611058" cy="701397"/>
          </a:xfrm>
          <a:prstGeom prst="rect">
            <a:avLst/>
          </a:prstGeom>
          <a:noFill/>
          <a:ln/>
        </p:spPr>
        <p:txBody>
          <a:bodyPr wrap="none" rtlCol="0" anchor="t"/>
          <a:lstStyle/>
          <a:p>
            <a:pPr marL="0" indent="0">
              <a:lnSpc>
                <a:spcPts val="5523"/>
              </a:lnSpc>
              <a:buNone/>
            </a:pPr>
            <a:r>
              <a:rPr lang="en-US" sz="4418" b="1" kern="0" spc="-44" dirty="0">
                <a:solidFill>
                  <a:srgbClr val="000000"/>
                </a:solidFill>
                <a:latin typeface="Times New Roman" panose="02020603050405020304" pitchFamily="18" charset="0"/>
                <a:ea typeface="Montserrat" pitchFamily="34" charset="-122"/>
                <a:cs typeface="Times New Roman" panose="02020603050405020304" pitchFamily="18" charset="0"/>
              </a:rPr>
              <a:t>Objectives</a:t>
            </a:r>
            <a:endParaRPr lang="en-US" sz="4418" dirty="0">
              <a:latin typeface="Times New Roman" panose="02020603050405020304" pitchFamily="18" charset="0"/>
              <a:cs typeface="Times New Roman" panose="02020603050405020304" pitchFamily="18" charset="0"/>
            </a:endParaRPr>
          </a:p>
        </p:txBody>
      </p:sp>
      <p:sp>
        <p:nvSpPr>
          <p:cNvPr id="5" name="Text 3"/>
          <p:cNvSpPr/>
          <p:nvPr/>
        </p:nvSpPr>
        <p:spPr>
          <a:xfrm>
            <a:off x="1382553" y="3243263"/>
            <a:ext cx="11865293" cy="740807"/>
          </a:xfrm>
          <a:prstGeom prst="rect">
            <a:avLst/>
          </a:prstGeom>
          <a:noFill/>
          <a:ln/>
        </p:spPr>
        <p:txBody>
          <a:bodyPr wrap="square" rtlCol="0" anchor="t"/>
          <a:lstStyle/>
          <a:p>
            <a:pPr marL="342900" indent="-342900" algn="just">
              <a:lnSpc>
                <a:spcPts val="2916"/>
              </a:lnSpc>
              <a:buSzPct val="100000"/>
              <a:buChar char="•"/>
            </a:pPr>
            <a:r>
              <a:rPr lang="en-US" sz="2000" dirty="0">
                <a:solidFill>
                  <a:srgbClr val="3D3838"/>
                </a:solidFill>
                <a:latin typeface="Source Sans Pro" pitchFamily="34" charset="0"/>
                <a:ea typeface="Source Sans Pro" pitchFamily="34" charset="-122"/>
                <a:cs typeface="Source Sans Pro" pitchFamily="34" charset="-120"/>
              </a:rPr>
              <a:t>Develop robust machine learning models to accurately detect and classify fake news content across various digital media platforms</a:t>
            </a:r>
            <a:endParaRPr lang="en-US" sz="2000" dirty="0"/>
          </a:p>
        </p:txBody>
      </p:sp>
      <p:sp>
        <p:nvSpPr>
          <p:cNvPr id="6" name="Text 4"/>
          <p:cNvSpPr/>
          <p:nvPr/>
        </p:nvSpPr>
        <p:spPr>
          <a:xfrm>
            <a:off x="1382552" y="4070390"/>
            <a:ext cx="11865293" cy="740807"/>
          </a:xfrm>
          <a:prstGeom prst="rect">
            <a:avLst/>
          </a:prstGeom>
          <a:noFill/>
          <a:ln/>
        </p:spPr>
        <p:txBody>
          <a:bodyPr wrap="square" rtlCol="0" anchor="t"/>
          <a:lstStyle/>
          <a:p>
            <a:pPr marL="342900" indent="-342900" algn="just">
              <a:lnSpc>
                <a:spcPts val="2916"/>
              </a:lnSpc>
              <a:buSzPct val="100000"/>
              <a:buChar char="•"/>
            </a:pPr>
            <a:r>
              <a:rPr lang="en-US" sz="2000" dirty="0">
                <a:solidFill>
                  <a:srgbClr val="3D3838"/>
                </a:solidFill>
                <a:latin typeface="Source Sans Pro" pitchFamily="34" charset="0"/>
                <a:ea typeface="Source Sans Pro" pitchFamily="34" charset="-122"/>
                <a:cs typeface="Source Sans Pro" pitchFamily="34" charset="-120"/>
              </a:rPr>
              <a:t>Implement effective techniques for mitigating the spread of disinformation and restoring trust in online information sources</a:t>
            </a:r>
            <a:endParaRPr lang="en-US" sz="2000" dirty="0"/>
          </a:p>
        </p:txBody>
      </p:sp>
      <p:sp>
        <p:nvSpPr>
          <p:cNvPr id="7" name="Text 5"/>
          <p:cNvSpPr/>
          <p:nvPr/>
        </p:nvSpPr>
        <p:spPr>
          <a:xfrm>
            <a:off x="1382549" y="4897517"/>
            <a:ext cx="11865293" cy="370403"/>
          </a:xfrm>
          <a:prstGeom prst="rect">
            <a:avLst/>
          </a:prstGeom>
          <a:noFill/>
          <a:ln/>
        </p:spPr>
        <p:txBody>
          <a:bodyPr wrap="none" rtlCol="0" anchor="t"/>
          <a:lstStyle/>
          <a:p>
            <a:pPr marL="342900" indent="-342900" algn="just">
              <a:lnSpc>
                <a:spcPts val="2916"/>
              </a:lnSpc>
              <a:buSzPct val="100000"/>
              <a:buChar char="•"/>
            </a:pPr>
            <a:r>
              <a:rPr lang="en-US" sz="2000" dirty="0">
                <a:solidFill>
                  <a:srgbClr val="3D3838"/>
                </a:solidFill>
                <a:latin typeface="Source Sans Pro" pitchFamily="34" charset="0"/>
                <a:ea typeface="Source Sans Pro" pitchFamily="34" charset="-122"/>
                <a:cs typeface="Source Sans Pro" pitchFamily="34" charset="-120"/>
              </a:rPr>
              <a:t>Analyze the latest research and best practices in the field of fake news detection to inform the project's approach</a:t>
            </a:r>
            <a:endParaRPr lang="en-US" sz="2000" dirty="0"/>
          </a:p>
        </p:txBody>
      </p:sp>
      <p:sp>
        <p:nvSpPr>
          <p:cNvPr id="8" name="Text 6"/>
          <p:cNvSpPr/>
          <p:nvPr/>
        </p:nvSpPr>
        <p:spPr>
          <a:xfrm>
            <a:off x="1382551" y="5369564"/>
            <a:ext cx="11865293" cy="370403"/>
          </a:xfrm>
          <a:prstGeom prst="rect">
            <a:avLst/>
          </a:prstGeom>
          <a:noFill/>
          <a:ln/>
        </p:spPr>
        <p:txBody>
          <a:bodyPr wrap="none" rtlCol="0" anchor="t"/>
          <a:lstStyle/>
          <a:p>
            <a:pPr marL="342900" indent="-342900" algn="just">
              <a:lnSpc>
                <a:spcPts val="2916"/>
              </a:lnSpc>
              <a:buSzPct val="100000"/>
              <a:buChar char="•"/>
            </a:pPr>
            <a:r>
              <a:rPr lang="en-US" sz="2000" dirty="0">
                <a:solidFill>
                  <a:srgbClr val="3D3838"/>
                </a:solidFill>
                <a:latin typeface="Source Sans Pro" pitchFamily="34" charset="0"/>
                <a:ea typeface="Source Sans Pro" pitchFamily="34" charset="-122"/>
                <a:cs typeface="Source Sans Pro" pitchFamily="34" charset="-120"/>
              </a:rPr>
              <a:t>Establish reliable and scalable methods for identifying the key characteristics and patterns of fake news articles</a:t>
            </a:r>
            <a:endParaRPr lang="en-US" sz="2000" dirty="0"/>
          </a:p>
        </p:txBody>
      </p:sp>
      <p:sp>
        <p:nvSpPr>
          <p:cNvPr id="9" name="Text 7"/>
          <p:cNvSpPr/>
          <p:nvPr/>
        </p:nvSpPr>
        <p:spPr>
          <a:xfrm>
            <a:off x="1382550" y="5810964"/>
            <a:ext cx="11865293" cy="370403"/>
          </a:xfrm>
          <a:prstGeom prst="rect">
            <a:avLst/>
          </a:prstGeom>
          <a:noFill/>
          <a:ln/>
        </p:spPr>
        <p:txBody>
          <a:bodyPr wrap="none" rtlCol="0" anchor="t"/>
          <a:lstStyle/>
          <a:p>
            <a:pPr marL="342900" indent="-342900" algn="just">
              <a:lnSpc>
                <a:spcPts val="2916"/>
              </a:lnSpc>
              <a:buSzPct val="100000"/>
              <a:buChar char="•"/>
            </a:pPr>
            <a:r>
              <a:rPr lang="en-US" sz="2000" dirty="0">
                <a:solidFill>
                  <a:srgbClr val="3D3838"/>
                </a:solidFill>
                <a:latin typeface="Source Sans Pro" pitchFamily="34" charset="0"/>
                <a:ea typeface="Source Sans Pro" pitchFamily="34" charset="-122"/>
                <a:cs typeface="Source Sans Pro" pitchFamily="34" charset="-120"/>
              </a:rPr>
              <a:t>Deliver a comprehensive solution that can be seamlessly integrated into existing content moderation workflows</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960112" y="226934"/>
            <a:ext cx="7415927" cy="1935956"/>
          </a:xfrm>
          <a:prstGeom prst="rect">
            <a:avLst/>
          </a:prstGeom>
          <a:noFill/>
          <a:ln/>
        </p:spPr>
        <p:txBody>
          <a:bodyPr wrap="square" rtlCol="0" anchor="t"/>
          <a:lstStyle/>
          <a:p>
            <a:pPr marL="0" indent="0">
              <a:lnSpc>
                <a:spcPts val="7621"/>
              </a:lnSpc>
              <a:buNone/>
            </a:pPr>
            <a:r>
              <a:rPr lang="en-US" sz="6097" b="1" dirty="0" smtClean="0">
                <a:latin typeface="Times New Roman" panose="02020603050405020304" pitchFamily="18" charset="0"/>
                <a:cs typeface="Times New Roman" panose="02020603050405020304" pitchFamily="18" charset="0"/>
              </a:rPr>
              <a:t>System Requirements</a:t>
            </a:r>
            <a:endParaRPr lang="en-US" sz="6097" b="1" dirty="0">
              <a:latin typeface="Times New Roman" panose="02020603050405020304" pitchFamily="18" charset="0"/>
              <a:cs typeface="Times New Roman" panose="02020603050405020304" pitchFamily="18" charset="0"/>
            </a:endParaRPr>
          </a:p>
        </p:txBody>
      </p:sp>
      <p:sp>
        <p:nvSpPr>
          <p:cNvPr id="6" name="Text 3"/>
          <p:cNvSpPr/>
          <p:nvPr/>
        </p:nvSpPr>
        <p:spPr>
          <a:xfrm>
            <a:off x="559237" y="1278613"/>
            <a:ext cx="7306569" cy="6950987"/>
          </a:xfrm>
          <a:prstGeom prst="rect">
            <a:avLst/>
          </a:prstGeom>
          <a:noFill/>
          <a:ln/>
        </p:spPr>
        <p:txBody>
          <a:bodyPr wrap="square" rtlCol="0" anchor="t"/>
          <a:lstStyle/>
          <a:p>
            <a:pPr>
              <a:lnSpc>
                <a:spcPts val="2916"/>
              </a:lnSpc>
            </a:pP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rPr>
              <a:t>Hardware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Requirements:</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1.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Processor </a:t>
            </a:r>
            <a:r>
              <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rPr>
              <a:t>and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GPU:</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Development/Prototyping: </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Multi-core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CPU</a:t>
            </a: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2.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Memory </a:t>
            </a:r>
            <a:r>
              <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rPr>
              <a:t>(RAM</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 Development/Prototyping: </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At least 16GB of RAM</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a:t>
            </a: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3.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Storage:</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Development/Prototyping: </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SSD with at least 512GB.</a:t>
            </a:r>
          </a:p>
          <a:p>
            <a:pPr>
              <a:lnSpc>
                <a:spcPts val="2916"/>
              </a:lnSpc>
            </a:pP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Software Requirements:</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1.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Programming Languages:</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Python 3.7 or later (most commonly used for ML</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a:t>
            </a: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2.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ML </a:t>
            </a:r>
            <a:r>
              <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rPr>
              <a:t>Frameworks and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Libraries:</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err="1">
                <a:solidFill>
                  <a:srgbClr val="3D3838"/>
                </a:solidFill>
                <a:latin typeface="Times New Roman" panose="02020603050405020304" pitchFamily="18" charset="0"/>
                <a:ea typeface="Source Sans Pro" pitchFamily="34" charset="-122"/>
                <a:cs typeface="Times New Roman" panose="02020603050405020304" pitchFamily="18" charset="0"/>
              </a:rPr>
              <a:t>scikit</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-learn for general-purpose ML algorithms.</a:t>
            </a: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 </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pandas and </a:t>
            </a:r>
            <a:r>
              <a:rPr lang="en-US" sz="2000" dirty="0" err="1">
                <a:solidFill>
                  <a:srgbClr val="3D3838"/>
                </a:solidFill>
                <a:latin typeface="Times New Roman" panose="02020603050405020304" pitchFamily="18" charset="0"/>
                <a:ea typeface="Source Sans Pro" pitchFamily="34" charset="-122"/>
                <a:cs typeface="Times New Roman" panose="02020603050405020304" pitchFamily="18" charset="0"/>
              </a:rPr>
              <a:t>NumPy</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for data manipulation and numerical computing</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a:t>
            </a: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3.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Integrated </a:t>
            </a:r>
            <a:r>
              <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rPr>
              <a:t>Development Environments (IDEs) and </a:t>
            </a:r>
            <a:r>
              <a:rPr lang="en-US" sz="2000" b="1" dirty="0" smtClean="0">
                <a:solidFill>
                  <a:srgbClr val="3D3838"/>
                </a:solidFill>
                <a:latin typeface="Times New Roman" panose="02020603050405020304" pitchFamily="18" charset="0"/>
                <a:ea typeface="Source Sans Pro" pitchFamily="34" charset="-122"/>
                <a:cs typeface="Times New Roman" panose="02020603050405020304" pitchFamily="18" charset="0"/>
              </a:rPr>
              <a:t>Tools:</a:t>
            </a:r>
            <a:endParaRPr lang="en-US" sz="2000" b="1" dirty="0">
              <a:solidFill>
                <a:srgbClr val="3D3838"/>
              </a:solidFill>
              <a:latin typeface="Times New Roman" panose="02020603050405020304" pitchFamily="18" charset="0"/>
              <a:ea typeface="Source Sans Pro" pitchFamily="34" charset="-122"/>
              <a:cs typeface="Times New Roman" panose="02020603050405020304" pitchFamily="18" charset="0"/>
            </a:endParaRPr>
          </a:p>
          <a:p>
            <a:pPr>
              <a:lnSpc>
                <a:spcPts val="2916"/>
              </a:lnSpc>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 </a:t>
            </a:r>
            <a:r>
              <a:rPr lang="en-US" sz="2000" dirty="0" err="1">
                <a:solidFill>
                  <a:srgbClr val="3D3838"/>
                </a:solidFill>
                <a:latin typeface="Times New Roman" panose="02020603050405020304" pitchFamily="18" charset="0"/>
                <a:ea typeface="Source Sans Pro" pitchFamily="34" charset="-122"/>
                <a:cs typeface="Times New Roman" panose="02020603050405020304" pitchFamily="18" charset="0"/>
              </a:rPr>
              <a:t>Jupyter</a:t>
            </a: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 Notebook for interactive development and data analysis</a:t>
            </a:r>
            <a:r>
              <a:rPr lang="en-US" sz="2000" dirty="0" smtClean="0">
                <a:solidFill>
                  <a:srgbClr val="3D3838"/>
                </a:solidFill>
                <a:latin typeface="Times New Roman" panose="02020603050405020304" pitchFamily="18" charset="0"/>
                <a:ea typeface="Source Sans Pro" pitchFamily="34" charset="-122"/>
                <a:cs typeface="Times New Roman" panose="02020603050405020304" pitchFamily="18" charset="0"/>
              </a:rPr>
              <a:t>.</a:t>
            </a:r>
            <a:endPar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endParaRPr>
          </a:p>
        </p:txBody>
      </p:sp>
    </p:spTree>
    <p:extLst>
      <p:ext uri="{BB962C8B-B14F-4D97-AF65-F5344CB8AC3E}">
        <p14:creationId xmlns:p14="http://schemas.microsoft.com/office/powerpoint/2010/main" val="383838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0942" y="2738795"/>
            <a:ext cx="4892397" cy="2752011"/>
          </a:xfrm>
          <a:prstGeom prst="rect">
            <a:avLst/>
          </a:prstGeom>
        </p:spPr>
      </p:pic>
      <p:sp>
        <p:nvSpPr>
          <p:cNvPr id="6" name="Text 2"/>
          <p:cNvSpPr/>
          <p:nvPr/>
        </p:nvSpPr>
        <p:spPr>
          <a:xfrm>
            <a:off x="831652" y="655320"/>
            <a:ext cx="7480697" cy="1350169"/>
          </a:xfrm>
          <a:prstGeom prst="rect">
            <a:avLst/>
          </a:prstGeom>
          <a:noFill/>
          <a:ln/>
        </p:spPr>
        <p:txBody>
          <a:bodyPr wrap="square" rtlCol="0" anchor="t"/>
          <a:lstStyle/>
          <a:p>
            <a:pPr marL="0" indent="0">
              <a:lnSpc>
                <a:spcPts val="5316"/>
              </a:lnSpc>
              <a:buNone/>
            </a:pPr>
            <a:r>
              <a:rPr lang="en-US" sz="4253" b="1" kern="0" spc="-43" dirty="0">
                <a:solidFill>
                  <a:srgbClr val="000000"/>
                </a:solidFill>
                <a:latin typeface="Times New Roman" panose="02020603050405020304" pitchFamily="18" charset="0"/>
                <a:ea typeface="Montserrat" pitchFamily="34" charset="-122"/>
                <a:cs typeface="Times New Roman" panose="02020603050405020304" pitchFamily="18" charset="0"/>
              </a:rPr>
              <a:t>Importance of Fake News Mitigation</a:t>
            </a:r>
            <a:endParaRPr lang="en-US" sz="4253" dirty="0">
              <a:latin typeface="Times New Roman" panose="02020603050405020304" pitchFamily="18" charset="0"/>
              <a:cs typeface="Times New Roman" panose="02020603050405020304" pitchFamily="18" charset="0"/>
            </a:endParaRPr>
          </a:p>
        </p:txBody>
      </p:sp>
      <p:sp>
        <p:nvSpPr>
          <p:cNvPr id="7" name="Shape 3"/>
          <p:cNvSpPr/>
          <p:nvPr/>
        </p:nvSpPr>
        <p:spPr>
          <a:xfrm>
            <a:off x="831652" y="2629138"/>
            <a:ext cx="534591" cy="534591"/>
          </a:xfrm>
          <a:prstGeom prst="roundRect">
            <a:avLst>
              <a:gd name="adj" fmla="val 8002"/>
            </a:avLst>
          </a:prstGeom>
          <a:solidFill>
            <a:srgbClr val="F2EEEE"/>
          </a:solidFill>
          <a:ln/>
        </p:spPr>
      </p:sp>
      <p:sp>
        <p:nvSpPr>
          <p:cNvPr id="8" name="Text 4"/>
          <p:cNvSpPr/>
          <p:nvPr/>
        </p:nvSpPr>
        <p:spPr>
          <a:xfrm>
            <a:off x="1037034" y="2734389"/>
            <a:ext cx="123825" cy="324088"/>
          </a:xfrm>
          <a:prstGeom prst="rect">
            <a:avLst/>
          </a:prstGeom>
          <a:noFill/>
          <a:ln/>
        </p:spPr>
        <p:txBody>
          <a:bodyPr wrap="none" rtlCol="0" anchor="t"/>
          <a:lstStyle/>
          <a:p>
            <a:pPr marL="0" indent="0" algn="ctr">
              <a:lnSpc>
                <a:spcPts val="2552"/>
              </a:lnSpc>
              <a:buNone/>
            </a:pPr>
            <a:r>
              <a:rPr lang="en-US" sz="2552" b="1" kern="0" spc="-26" dirty="0">
                <a:solidFill>
                  <a:srgbClr val="3D3838"/>
                </a:solidFill>
                <a:latin typeface="Montserrat" pitchFamily="34" charset="0"/>
                <a:ea typeface="Montserrat" pitchFamily="34" charset="-122"/>
                <a:cs typeface="Montserrat" pitchFamily="34" charset="-120"/>
              </a:rPr>
              <a:t>1</a:t>
            </a:r>
            <a:endParaRPr lang="en-US" sz="2552" dirty="0"/>
          </a:p>
        </p:txBody>
      </p:sp>
      <p:sp>
        <p:nvSpPr>
          <p:cNvPr id="9" name="Text 5"/>
          <p:cNvSpPr/>
          <p:nvPr/>
        </p:nvSpPr>
        <p:spPr>
          <a:xfrm>
            <a:off x="1603772" y="2629138"/>
            <a:ext cx="5286851" cy="337542"/>
          </a:xfrm>
          <a:prstGeom prst="rect">
            <a:avLst/>
          </a:prstGeom>
          <a:noFill/>
          <a:ln/>
        </p:spPr>
        <p:txBody>
          <a:bodyPr wrap="none" rtlCol="0" anchor="t"/>
          <a:lstStyle/>
          <a:p>
            <a:pPr marL="0" indent="0">
              <a:lnSpc>
                <a:spcPts val="2658"/>
              </a:lnSpc>
              <a:buNone/>
            </a:pPr>
            <a:r>
              <a:rPr lang="en-US" sz="2400" b="1" kern="0" spc="-21" dirty="0">
                <a:solidFill>
                  <a:srgbClr val="3D3838"/>
                </a:solidFill>
                <a:latin typeface="Times New Roman" panose="02020603050405020304" pitchFamily="18" charset="0"/>
                <a:ea typeface="Montserrat" pitchFamily="34" charset="-122"/>
                <a:cs typeface="Times New Roman" panose="02020603050405020304" pitchFamily="18" charset="0"/>
              </a:rPr>
              <a:t>Preserving Informed Decision-Making</a:t>
            </a:r>
            <a:endParaRPr lang="en-US" sz="2400" dirty="0">
              <a:latin typeface="Times New Roman" panose="02020603050405020304" pitchFamily="18" charset="0"/>
              <a:cs typeface="Times New Roman" panose="02020603050405020304" pitchFamily="18" charset="0"/>
            </a:endParaRPr>
          </a:p>
        </p:txBody>
      </p:sp>
      <p:sp>
        <p:nvSpPr>
          <p:cNvPr id="10" name="Text 6"/>
          <p:cNvSpPr/>
          <p:nvPr/>
        </p:nvSpPr>
        <p:spPr>
          <a:xfrm>
            <a:off x="1603772" y="3109198"/>
            <a:ext cx="6708577" cy="712946"/>
          </a:xfrm>
          <a:prstGeom prst="rect">
            <a:avLst/>
          </a:prstGeom>
          <a:noFill/>
          <a:ln/>
        </p:spPr>
        <p:txBody>
          <a:bodyPr wrap="square" rtlCol="0" anchor="t"/>
          <a:lstStyle/>
          <a:p>
            <a:pPr marL="0" indent="0">
              <a:lnSpc>
                <a:spcPts val="2807"/>
              </a:lnSpc>
              <a:buNone/>
            </a:pPr>
            <a:r>
              <a:rPr lang="en-US" sz="2000" dirty="0">
                <a:solidFill>
                  <a:srgbClr val="3D3838"/>
                </a:solidFill>
                <a:latin typeface="Source Sans Pro" pitchFamily="34" charset="0"/>
                <a:ea typeface="Source Sans Pro" pitchFamily="34" charset="-122"/>
                <a:cs typeface="Source Sans Pro" pitchFamily="34" charset="-120"/>
              </a:rPr>
              <a:t>Detecting and debunking fake news is crucial for maintaining a well-informed citizenry and enabling sound decision-making.</a:t>
            </a:r>
            <a:endParaRPr lang="en-US" sz="2000" dirty="0"/>
          </a:p>
        </p:txBody>
      </p:sp>
      <p:sp>
        <p:nvSpPr>
          <p:cNvPr id="11" name="Shape 7"/>
          <p:cNvSpPr/>
          <p:nvPr/>
        </p:nvSpPr>
        <p:spPr>
          <a:xfrm>
            <a:off x="831652" y="4326969"/>
            <a:ext cx="534591" cy="534591"/>
          </a:xfrm>
          <a:prstGeom prst="roundRect">
            <a:avLst>
              <a:gd name="adj" fmla="val 8002"/>
            </a:avLst>
          </a:prstGeom>
          <a:solidFill>
            <a:srgbClr val="F2EEEE"/>
          </a:solidFill>
          <a:ln/>
        </p:spPr>
      </p:sp>
      <p:sp>
        <p:nvSpPr>
          <p:cNvPr id="12" name="Text 8"/>
          <p:cNvSpPr/>
          <p:nvPr/>
        </p:nvSpPr>
        <p:spPr>
          <a:xfrm>
            <a:off x="1004887" y="4432221"/>
            <a:ext cx="188000" cy="324088"/>
          </a:xfrm>
          <a:prstGeom prst="rect">
            <a:avLst/>
          </a:prstGeom>
          <a:noFill/>
          <a:ln/>
        </p:spPr>
        <p:txBody>
          <a:bodyPr wrap="none" rtlCol="0" anchor="t"/>
          <a:lstStyle/>
          <a:p>
            <a:pPr marL="0" indent="0" algn="ctr">
              <a:lnSpc>
                <a:spcPts val="2552"/>
              </a:lnSpc>
              <a:buNone/>
            </a:pPr>
            <a:r>
              <a:rPr lang="en-US" sz="2552" b="1" kern="0" spc="-26" dirty="0">
                <a:solidFill>
                  <a:srgbClr val="3D3838"/>
                </a:solidFill>
                <a:latin typeface="Montserrat" pitchFamily="34" charset="0"/>
                <a:ea typeface="Montserrat" pitchFamily="34" charset="-122"/>
                <a:cs typeface="Montserrat" pitchFamily="34" charset="-120"/>
              </a:rPr>
              <a:t>2</a:t>
            </a:r>
            <a:endParaRPr lang="en-US" sz="2552" dirty="0"/>
          </a:p>
        </p:txBody>
      </p:sp>
      <p:sp>
        <p:nvSpPr>
          <p:cNvPr id="13" name="Text 9"/>
          <p:cNvSpPr/>
          <p:nvPr/>
        </p:nvSpPr>
        <p:spPr>
          <a:xfrm>
            <a:off x="1603772" y="4326969"/>
            <a:ext cx="5807154" cy="337542"/>
          </a:xfrm>
          <a:prstGeom prst="rect">
            <a:avLst/>
          </a:prstGeom>
          <a:noFill/>
          <a:ln/>
        </p:spPr>
        <p:txBody>
          <a:bodyPr wrap="none" rtlCol="0" anchor="t"/>
          <a:lstStyle/>
          <a:p>
            <a:pPr marL="0" indent="0">
              <a:lnSpc>
                <a:spcPts val="2658"/>
              </a:lnSpc>
              <a:buNone/>
            </a:pPr>
            <a:r>
              <a:rPr lang="en-US" sz="2400" b="1" kern="0" spc="-21" dirty="0">
                <a:solidFill>
                  <a:srgbClr val="3D3838"/>
                </a:solidFill>
                <a:latin typeface="Times New Roman" panose="02020603050405020304" pitchFamily="18" charset="0"/>
                <a:ea typeface="Montserrat" pitchFamily="34" charset="-122"/>
                <a:cs typeface="Times New Roman" panose="02020603050405020304" pitchFamily="18" charset="0"/>
              </a:rPr>
              <a:t>Combating Manipulation and Polarization</a:t>
            </a:r>
            <a:endParaRPr lang="en-US" sz="2400" dirty="0">
              <a:latin typeface="Times New Roman" panose="02020603050405020304" pitchFamily="18" charset="0"/>
              <a:cs typeface="Times New Roman" panose="02020603050405020304" pitchFamily="18" charset="0"/>
            </a:endParaRPr>
          </a:p>
        </p:txBody>
      </p:sp>
      <p:sp>
        <p:nvSpPr>
          <p:cNvPr id="14" name="Text 10"/>
          <p:cNvSpPr/>
          <p:nvPr/>
        </p:nvSpPr>
        <p:spPr>
          <a:xfrm>
            <a:off x="1603772" y="4807029"/>
            <a:ext cx="6708577" cy="1069419"/>
          </a:xfrm>
          <a:prstGeom prst="rect">
            <a:avLst/>
          </a:prstGeom>
          <a:noFill/>
          <a:ln/>
        </p:spPr>
        <p:txBody>
          <a:bodyPr wrap="square" rtlCol="0" anchor="t"/>
          <a:lstStyle/>
          <a:p>
            <a:pPr marL="0" indent="0">
              <a:lnSpc>
                <a:spcPts val="2807"/>
              </a:lnSpc>
              <a:buNone/>
            </a:pPr>
            <a:r>
              <a:rPr lang="en-US" sz="2000" dirty="0">
                <a:solidFill>
                  <a:srgbClr val="3D3838"/>
                </a:solidFill>
                <a:latin typeface="Source Sans Pro" pitchFamily="34" charset="0"/>
                <a:ea typeface="Source Sans Pro" pitchFamily="34" charset="-122"/>
                <a:cs typeface="Source Sans Pro" pitchFamily="34" charset="-120"/>
              </a:rPr>
              <a:t>Fake news can be used to manipulate public opinion and exacerbate societal divisions, undermining the foundations of democracy.</a:t>
            </a:r>
            <a:endParaRPr lang="en-US" sz="2000" dirty="0"/>
          </a:p>
        </p:txBody>
      </p:sp>
      <p:sp>
        <p:nvSpPr>
          <p:cNvPr id="15" name="Shape 11"/>
          <p:cNvSpPr/>
          <p:nvPr/>
        </p:nvSpPr>
        <p:spPr>
          <a:xfrm>
            <a:off x="831652" y="6381274"/>
            <a:ext cx="534591" cy="534591"/>
          </a:xfrm>
          <a:prstGeom prst="roundRect">
            <a:avLst>
              <a:gd name="adj" fmla="val 8002"/>
            </a:avLst>
          </a:prstGeom>
          <a:solidFill>
            <a:srgbClr val="F2EEEE"/>
          </a:solidFill>
          <a:ln/>
        </p:spPr>
      </p:sp>
      <p:sp>
        <p:nvSpPr>
          <p:cNvPr id="16" name="Text 12"/>
          <p:cNvSpPr/>
          <p:nvPr/>
        </p:nvSpPr>
        <p:spPr>
          <a:xfrm>
            <a:off x="1004649" y="6486525"/>
            <a:ext cx="188595" cy="324088"/>
          </a:xfrm>
          <a:prstGeom prst="rect">
            <a:avLst/>
          </a:prstGeom>
          <a:noFill/>
          <a:ln/>
        </p:spPr>
        <p:txBody>
          <a:bodyPr wrap="none" rtlCol="0" anchor="t"/>
          <a:lstStyle/>
          <a:p>
            <a:pPr marL="0" indent="0" algn="ctr">
              <a:lnSpc>
                <a:spcPts val="2552"/>
              </a:lnSpc>
              <a:buNone/>
            </a:pPr>
            <a:r>
              <a:rPr lang="en-US" sz="2552" b="1" kern="0" spc="-26" dirty="0">
                <a:solidFill>
                  <a:srgbClr val="3D3838"/>
                </a:solidFill>
                <a:latin typeface="Montserrat" pitchFamily="34" charset="0"/>
                <a:ea typeface="Montserrat" pitchFamily="34" charset="-122"/>
                <a:cs typeface="Montserrat" pitchFamily="34" charset="-120"/>
              </a:rPr>
              <a:t>3</a:t>
            </a:r>
            <a:endParaRPr lang="en-US" sz="2552" dirty="0"/>
          </a:p>
        </p:txBody>
      </p:sp>
      <p:sp>
        <p:nvSpPr>
          <p:cNvPr id="17" name="Text 13"/>
          <p:cNvSpPr/>
          <p:nvPr/>
        </p:nvSpPr>
        <p:spPr>
          <a:xfrm>
            <a:off x="1603772" y="6381274"/>
            <a:ext cx="5453658" cy="337542"/>
          </a:xfrm>
          <a:prstGeom prst="rect">
            <a:avLst/>
          </a:prstGeom>
          <a:noFill/>
          <a:ln/>
        </p:spPr>
        <p:txBody>
          <a:bodyPr wrap="none" rtlCol="0" anchor="t"/>
          <a:lstStyle/>
          <a:p>
            <a:pPr marL="0" indent="0">
              <a:lnSpc>
                <a:spcPts val="2658"/>
              </a:lnSpc>
              <a:buNone/>
            </a:pPr>
            <a:r>
              <a:rPr lang="en-US" sz="2400" b="1" kern="0" spc="-21" dirty="0">
                <a:solidFill>
                  <a:srgbClr val="3D3838"/>
                </a:solidFill>
                <a:latin typeface="Times New Roman" panose="02020603050405020304" pitchFamily="18" charset="0"/>
                <a:ea typeface="Montserrat" pitchFamily="34" charset="-122"/>
                <a:cs typeface="Times New Roman" panose="02020603050405020304" pitchFamily="18" charset="0"/>
              </a:rPr>
              <a:t>Safeguarding Credibility of Information</a:t>
            </a:r>
            <a:endParaRPr lang="en-US" sz="2400" dirty="0">
              <a:latin typeface="Times New Roman" panose="02020603050405020304" pitchFamily="18" charset="0"/>
              <a:cs typeface="Times New Roman" panose="02020603050405020304" pitchFamily="18" charset="0"/>
            </a:endParaRPr>
          </a:p>
        </p:txBody>
      </p:sp>
      <p:sp>
        <p:nvSpPr>
          <p:cNvPr id="18" name="Text 14"/>
          <p:cNvSpPr/>
          <p:nvPr/>
        </p:nvSpPr>
        <p:spPr>
          <a:xfrm>
            <a:off x="1603772" y="6861334"/>
            <a:ext cx="6708577" cy="712946"/>
          </a:xfrm>
          <a:prstGeom prst="rect">
            <a:avLst/>
          </a:prstGeom>
          <a:noFill/>
          <a:ln/>
        </p:spPr>
        <p:txBody>
          <a:bodyPr wrap="square" rtlCol="0" anchor="t"/>
          <a:lstStyle/>
          <a:p>
            <a:pPr marL="0" indent="0">
              <a:lnSpc>
                <a:spcPts val="2807"/>
              </a:lnSpc>
              <a:buNone/>
            </a:pPr>
            <a:r>
              <a:rPr lang="en-US" sz="2000" dirty="0">
                <a:solidFill>
                  <a:srgbClr val="3D3838"/>
                </a:solidFill>
                <a:latin typeface="Source Sans Pro" pitchFamily="34" charset="0"/>
                <a:ea typeface="Source Sans Pro" pitchFamily="34" charset="-122"/>
                <a:cs typeface="Source Sans Pro" pitchFamily="34" charset="-120"/>
              </a:rPr>
              <a:t>Effective fake news detection helps preserve the integrity and trustworthiness of news sources and media outlets.</a:t>
            </a:r>
            <a:endParaRPr lang="en-US" sz="2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1178</Words>
  <Application>Microsoft Office PowerPoint</Application>
  <PresentationFormat>Custom</PresentationFormat>
  <Paragraphs>184</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Gill Sans MT</vt:lpstr>
      <vt:lpstr>Montserrat</vt:lpstr>
      <vt:lpstr>Source Sans Pro</vt:lpstr>
      <vt:lpstr>Times New Roman</vt:lpstr>
      <vt:lpstr>Office Theme</vt:lpstr>
      <vt:lpstr>Department of Computer Science and Engineering Mini Project Phase Presentation Course Code: 21CSMP67 Project Title FAKE NEWS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Mihir</cp:lastModifiedBy>
  <cp:revision>165</cp:revision>
  <dcterms:created xsi:type="dcterms:W3CDTF">2024-07-14T06:24:19Z</dcterms:created>
  <dcterms:modified xsi:type="dcterms:W3CDTF">2024-07-16T10:54:06Z</dcterms:modified>
</cp:coreProperties>
</file>